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6" r:id="rId1"/>
  </p:sldMasterIdLst>
  <p:notesMasterIdLst>
    <p:notesMasterId r:id="rId20"/>
  </p:notesMasterIdLst>
  <p:handoutMasterIdLst>
    <p:handoutMasterId r:id="rId21"/>
  </p:handoutMasterIdLst>
  <p:sldIdLst>
    <p:sldId id="644" r:id="rId2"/>
    <p:sldId id="674" r:id="rId3"/>
    <p:sldId id="696" r:id="rId4"/>
    <p:sldId id="257" r:id="rId5"/>
    <p:sldId id="710" r:id="rId6"/>
    <p:sldId id="448" r:id="rId7"/>
    <p:sldId id="684" r:id="rId8"/>
    <p:sldId id="703" r:id="rId9"/>
    <p:sldId id="717" r:id="rId10"/>
    <p:sldId id="259" r:id="rId11"/>
    <p:sldId id="256" r:id="rId12"/>
    <p:sldId id="701" r:id="rId13"/>
    <p:sldId id="707" r:id="rId14"/>
    <p:sldId id="697" r:id="rId15"/>
    <p:sldId id="711" r:id="rId16"/>
    <p:sldId id="716" r:id="rId17"/>
    <p:sldId id="715" r:id="rId18"/>
    <p:sldId id="653" r:id="rId19"/>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791"/>
    <a:srgbClr val="E4037E"/>
    <a:srgbClr val="70BCC2"/>
    <a:srgbClr val="00B050"/>
    <a:srgbClr val="2DFFB9"/>
    <a:srgbClr val="E6FEF3"/>
    <a:srgbClr val="E83896"/>
    <a:srgbClr val="F2F2F2"/>
    <a:srgbClr val="2C3839"/>
    <a:srgbClr val="F1E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72" autoAdjust="0"/>
    <p:restoredTop sz="96370" autoAdjust="0"/>
  </p:normalViewPr>
  <p:slideViewPr>
    <p:cSldViewPr snapToGrid="0">
      <p:cViewPr>
        <p:scale>
          <a:sx n="120" d="100"/>
          <a:sy n="120" d="100"/>
        </p:scale>
        <p:origin x="714" y="-156"/>
      </p:cViewPr>
      <p:guideLst>
        <p:guide orient="horz" pos="2256"/>
        <p:guide pos="5120"/>
      </p:guideLst>
    </p:cSldViewPr>
  </p:slideViewPr>
  <p:notesTextViewPr>
    <p:cViewPr>
      <p:scale>
        <a:sx n="150" d="100"/>
        <a:sy n="150" d="100"/>
      </p:scale>
      <p:origin x="0" y="0"/>
    </p:cViewPr>
  </p:notesTextViewPr>
  <p:notesViewPr>
    <p:cSldViewPr snapToGrid="0">
      <p:cViewPr varScale="1">
        <p:scale>
          <a:sx n="66" d="100"/>
          <a:sy n="66" d="100"/>
        </p:scale>
        <p:origin x="0" y="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84870" cy="501015"/>
          </a:xfrm>
          <a:prstGeom prst="rect">
            <a:avLst/>
          </a:prstGeom>
          <a:noFill/>
          <a:ln w="9525">
            <a:noFill/>
            <a:miter lim="800000"/>
            <a:headEnd/>
            <a:tailEnd/>
          </a:ln>
          <a:effectLst/>
        </p:spPr>
        <p:txBody>
          <a:bodyPr vert="horz" wrap="square" lIns="92556" tIns="46278" rIns="92556" bIns="46278"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sz="quarter" idx="1"/>
          </p:nvPr>
        </p:nvSpPr>
        <p:spPr bwMode="auto">
          <a:xfrm>
            <a:off x="3901699" y="0"/>
            <a:ext cx="2984870" cy="501015"/>
          </a:xfrm>
          <a:prstGeom prst="rect">
            <a:avLst/>
          </a:prstGeom>
          <a:noFill/>
          <a:ln w="9525">
            <a:noFill/>
            <a:miter lim="800000"/>
            <a:headEnd/>
            <a:tailEnd/>
          </a:ln>
          <a:effectLst/>
        </p:spPr>
        <p:txBody>
          <a:bodyPr vert="horz" wrap="square" lIns="92556" tIns="46278" rIns="92556" bIns="46278"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ChangeArrowheads="1"/>
          </p:cNvSpPr>
          <p:nvPr>
            <p:ph type="ftr" sz="quarter" idx="2"/>
          </p:nvPr>
        </p:nvSpPr>
        <p:spPr bwMode="auto">
          <a:xfrm>
            <a:off x="1" y="9517546"/>
            <a:ext cx="2984870" cy="501015"/>
          </a:xfrm>
          <a:prstGeom prst="rect">
            <a:avLst/>
          </a:prstGeom>
          <a:noFill/>
          <a:ln w="9525">
            <a:noFill/>
            <a:miter lim="800000"/>
            <a:headEnd/>
            <a:tailEnd/>
          </a:ln>
          <a:effectLst/>
        </p:spPr>
        <p:txBody>
          <a:bodyPr vert="horz" wrap="square" lIns="92556" tIns="46278" rIns="92556" bIns="46278" numCol="1" anchor="b" anchorCtr="0" compatLnSpc="1">
            <a:prstTxWarp prst="textNoShape">
              <a:avLst/>
            </a:prstTxWarp>
          </a:bodyPr>
          <a:lstStyle>
            <a:lvl1pPr>
              <a:defRPr sz="1200"/>
            </a:lvl1pPr>
          </a:lstStyle>
          <a:p>
            <a:pPr>
              <a:defRPr/>
            </a:pPr>
            <a:endParaRPr lang="en-US"/>
          </a:p>
        </p:txBody>
      </p:sp>
      <p:sp>
        <p:nvSpPr>
          <p:cNvPr id="6149" name="Rectangle 5"/>
          <p:cNvSpPr>
            <a:spLocks noGrp="1" noChangeArrowheads="1"/>
          </p:cNvSpPr>
          <p:nvPr>
            <p:ph type="sldNum" sz="quarter" idx="3"/>
          </p:nvPr>
        </p:nvSpPr>
        <p:spPr bwMode="auto">
          <a:xfrm>
            <a:off x="3901699" y="9517546"/>
            <a:ext cx="2984870" cy="501015"/>
          </a:xfrm>
          <a:prstGeom prst="rect">
            <a:avLst/>
          </a:prstGeom>
          <a:noFill/>
          <a:ln w="9525">
            <a:noFill/>
            <a:miter lim="800000"/>
            <a:headEnd/>
            <a:tailEnd/>
          </a:ln>
          <a:effectLst/>
        </p:spPr>
        <p:txBody>
          <a:bodyPr vert="horz" wrap="square" lIns="92556" tIns="46278" rIns="92556" bIns="46278" numCol="1" anchor="b" anchorCtr="0" compatLnSpc="1">
            <a:prstTxWarp prst="textNoShape">
              <a:avLst/>
            </a:prstTxWarp>
          </a:bodyPr>
          <a:lstStyle>
            <a:lvl1pPr algn="r">
              <a:defRPr sz="1200"/>
            </a:lvl1pPr>
          </a:lstStyle>
          <a:p>
            <a:pPr>
              <a:defRPr/>
            </a:pPr>
            <a:fld id="{3DB72BB7-711A-4019-B3F3-A1C9BA5E18E9}" type="slidenum">
              <a:rPr lang="en-US"/>
              <a:pPr>
                <a:defRPr/>
              </a:pPr>
              <a:t>‹#›</a:t>
            </a:fld>
            <a:endParaRPr lang="en-US"/>
          </a:p>
        </p:txBody>
      </p:sp>
    </p:spTree>
    <p:extLst>
      <p:ext uri="{BB962C8B-B14F-4D97-AF65-F5344CB8AC3E}">
        <p14:creationId xmlns:p14="http://schemas.microsoft.com/office/powerpoint/2010/main" val="371210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4870" cy="501015"/>
          </a:xfrm>
          <a:prstGeom prst="rect">
            <a:avLst/>
          </a:prstGeom>
          <a:noFill/>
          <a:ln w="9525">
            <a:noFill/>
            <a:miter lim="800000"/>
            <a:headEnd/>
            <a:tailEnd/>
          </a:ln>
          <a:effectLst/>
        </p:spPr>
        <p:txBody>
          <a:bodyPr vert="horz" wrap="square" lIns="92556" tIns="46278" rIns="92556" bIns="46278"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901699" y="0"/>
            <a:ext cx="2984870" cy="501015"/>
          </a:xfrm>
          <a:prstGeom prst="rect">
            <a:avLst/>
          </a:prstGeom>
          <a:noFill/>
          <a:ln w="9525">
            <a:noFill/>
            <a:miter lim="800000"/>
            <a:headEnd/>
            <a:tailEnd/>
          </a:ln>
          <a:effectLst/>
        </p:spPr>
        <p:txBody>
          <a:bodyPr vert="horz" wrap="square" lIns="92556" tIns="46278" rIns="92556" bIns="46278"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06363" y="752475"/>
            <a:ext cx="6675437" cy="37560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2556" tIns="46278" rIns="92556" bIns="462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517546"/>
            <a:ext cx="2984870" cy="501015"/>
          </a:xfrm>
          <a:prstGeom prst="rect">
            <a:avLst/>
          </a:prstGeom>
          <a:noFill/>
          <a:ln w="9525">
            <a:noFill/>
            <a:miter lim="800000"/>
            <a:headEnd/>
            <a:tailEnd/>
          </a:ln>
          <a:effectLst/>
        </p:spPr>
        <p:txBody>
          <a:bodyPr vert="horz" wrap="square" lIns="92556" tIns="46278" rIns="92556" bIns="46278"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901699" y="9517546"/>
            <a:ext cx="2984870" cy="501015"/>
          </a:xfrm>
          <a:prstGeom prst="rect">
            <a:avLst/>
          </a:prstGeom>
          <a:noFill/>
          <a:ln w="9525">
            <a:noFill/>
            <a:miter lim="800000"/>
            <a:headEnd/>
            <a:tailEnd/>
          </a:ln>
          <a:effectLst/>
        </p:spPr>
        <p:txBody>
          <a:bodyPr vert="horz" wrap="square" lIns="92556" tIns="46278" rIns="92556" bIns="46278" numCol="1" anchor="b" anchorCtr="0" compatLnSpc="1">
            <a:prstTxWarp prst="textNoShape">
              <a:avLst/>
            </a:prstTxWarp>
          </a:bodyPr>
          <a:lstStyle>
            <a:lvl1pPr algn="r">
              <a:defRPr sz="1200"/>
            </a:lvl1pPr>
          </a:lstStyle>
          <a:p>
            <a:pPr>
              <a:defRPr/>
            </a:pPr>
            <a:fld id="{0DF6A145-EEC0-41F1-8457-17CD75969475}" type="slidenum">
              <a:rPr lang="en-US"/>
              <a:pPr>
                <a:defRPr/>
              </a:pPr>
              <a:t>‹#›</a:t>
            </a:fld>
            <a:endParaRPr lang="en-US"/>
          </a:p>
        </p:txBody>
      </p:sp>
    </p:spTree>
    <p:extLst>
      <p:ext uri="{BB962C8B-B14F-4D97-AF65-F5344CB8AC3E}">
        <p14:creationId xmlns:p14="http://schemas.microsoft.com/office/powerpoint/2010/main" val="2164278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189"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377"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566"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754"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pPr algn="just"/>
            <a:endParaRPr lang="en-US" dirty="0">
              <a:solidFill>
                <a:schemeClr val="bg1">
                  <a:lumMod val="85000"/>
                </a:schemeClr>
              </a:solidFill>
            </a:endParaRPr>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a:t>
            </a:fld>
            <a:endParaRPr lang="en-US"/>
          </a:p>
        </p:txBody>
      </p:sp>
    </p:spTree>
    <p:extLst>
      <p:ext uri="{BB962C8B-B14F-4D97-AF65-F5344CB8AC3E}">
        <p14:creationId xmlns:p14="http://schemas.microsoft.com/office/powerpoint/2010/main" val="338712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10</a:t>
            </a:fld>
            <a:endParaRPr lang="en-US"/>
          </a:p>
        </p:txBody>
      </p:sp>
    </p:spTree>
    <p:extLst>
      <p:ext uri="{BB962C8B-B14F-4D97-AF65-F5344CB8AC3E}">
        <p14:creationId xmlns:p14="http://schemas.microsoft.com/office/powerpoint/2010/main" val="57801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11</a:t>
            </a:fld>
            <a:endParaRPr lang="en-US"/>
          </a:p>
        </p:txBody>
      </p:sp>
    </p:spTree>
    <p:extLst>
      <p:ext uri="{BB962C8B-B14F-4D97-AF65-F5344CB8AC3E}">
        <p14:creationId xmlns:p14="http://schemas.microsoft.com/office/powerpoint/2010/main" val="180562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12</a:t>
            </a:fld>
            <a:endParaRPr lang="en-US"/>
          </a:p>
        </p:txBody>
      </p:sp>
    </p:spTree>
    <p:extLst>
      <p:ext uri="{BB962C8B-B14F-4D97-AF65-F5344CB8AC3E}">
        <p14:creationId xmlns:p14="http://schemas.microsoft.com/office/powerpoint/2010/main" val="374382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13</a:t>
            </a:fld>
            <a:endParaRPr lang="en-US"/>
          </a:p>
        </p:txBody>
      </p:sp>
    </p:spTree>
    <p:extLst>
      <p:ext uri="{BB962C8B-B14F-4D97-AF65-F5344CB8AC3E}">
        <p14:creationId xmlns:p14="http://schemas.microsoft.com/office/powerpoint/2010/main" val="319194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14</a:t>
            </a:fld>
            <a:endParaRPr lang="en-US"/>
          </a:p>
        </p:txBody>
      </p:sp>
    </p:spTree>
    <p:extLst>
      <p:ext uri="{BB962C8B-B14F-4D97-AF65-F5344CB8AC3E}">
        <p14:creationId xmlns:p14="http://schemas.microsoft.com/office/powerpoint/2010/main" val="321152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15</a:t>
            </a:fld>
            <a:endParaRPr lang="en-US"/>
          </a:p>
        </p:txBody>
      </p:sp>
    </p:spTree>
    <p:extLst>
      <p:ext uri="{BB962C8B-B14F-4D97-AF65-F5344CB8AC3E}">
        <p14:creationId xmlns:p14="http://schemas.microsoft.com/office/powerpoint/2010/main" val="243733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16</a:t>
            </a:fld>
            <a:endParaRPr lang="en-US"/>
          </a:p>
        </p:txBody>
      </p:sp>
    </p:spTree>
    <p:extLst>
      <p:ext uri="{BB962C8B-B14F-4D97-AF65-F5344CB8AC3E}">
        <p14:creationId xmlns:p14="http://schemas.microsoft.com/office/powerpoint/2010/main" val="92938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17</a:t>
            </a:fld>
            <a:endParaRPr lang="en-US"/>
          </a:p>
        </p:txBody>
      </p:sp>
    </p:spTree>
    <p:extLst>
      <p:ext uri="{BB962C8B-B14F-4D97-AF65-F5344CB8AC3E}">
        <p14:creationId xmlns:p14="http://schemas.microsoft.com/office/powerpoint/2010/main" val="137967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18</a:t>
            </a:fld>
            <a:endParaRPr lang="en-US"/>
          </a:p>
        </p:txBody>
      </p:sp>
    </p:spTree>
    <p:extLst>
      <p:ext uri="{BB962C8B-B14F-4D97-AF65-F5344CB8AC3E}">
        <p14:creationId xmlns:p14="http://schemas.microsoft.com/office/powerpoint/2010/main" val="360833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2</a:t>
            </a:fld>
            <a:endParaRPr lang="en-US"/>
          </a:p>
        </p:txBody>
      </p:sp>
    </p:spTree>
    <p:extLst>
      <p:ext uri="{BB962C8B-B14F-4D97-AF65-F5344CB8AC3E}">
        <p14:creationId xmlns:p14="http://schemas.microsoft.com/office/powerpoint/2010/main" val="19345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pPr marL="0" indent="0">
              <a:buFontTx/>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3</a:t>
            </a:fld>
            <a:endParaRPr lang="en-US"/>
          </a:p>
        </p:txBody>
      </p:sp>
    </p:spTree>
    <p:extLst>
      <p:ext uri="{BB962C8B-B14F-4D97-AF65-F5344CB8AC3E}">
        <p14:creationId xmlns:p14="http://schemas.microsoft.com/office/powerpoint/2010/main" val="381852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4</a:t>
            </a:fld>
            <a:endParaRPr lang="en-US"/>
          </a:p>
        </p:txBody>
      </p:sp>
    </p:spTree>
    <p:extLst>
      <p:ext uri="{BB962C8B-B14F-4D97-AF65-F5344CB8AC3E}">
        <p14:creationId xmlns:p14="http://schemas.microsoft.com/office/powerpoint/2010/main" val="12999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675437" cy="3756025"/>
          </a:xfrm>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Date Placeholder 3"/>
          <p:cNvSpPr>
            <a:spLocks noGrp="1"/>
          </p:cNvSpPr>
          <p:nvPr>
            <p:ph type="dt" idx="1"/>
          </p:nvPr>
        </p:nvSpPr>
        <p:spPr/>
        <p:txBody>
          <a:bodyPr/>
          <a:lstStyle/>
          <a:p>
            <a:pPr>
              <a:defRPr/>
            </a:pPr>
            <a:r>
              <a:rPr lang="en-US"/>
              <a:t>Tp Thừa Thiên Huế, ngày 08/6/2013</a:t>
            </a:r>
          </a:p>
        </p:txBody>
      </p:sp>
      <p:sp>
        <p:nvSpPr>
          <p:cNvPr id="5" name="Footer Placeholder 4"/>
          <p:cNvSpPr>
            <a:spLocks noGrp="1"/>
          </p:cNvSpPr>
          <p:nvPr>
            <p:ph type="ftr" sz="quarter" idx="4"/>
          </p:nvPr>
        </p:nvSpPr>
        <p:spPr/>
        <p:txBody>
          <a:bodyPr/>
          <a:lstStyle/>
          <a:p>
            <a:pPr>
              <a:defRPr/>
            </a:pPr>
            <a:r>
              <a:rPr lang="vi-VN"/>
              <a:t>Người trình bày: Phạm Ngọc Hoàng</a:t>
            </a:r>
            <a:endParaRPr lang="en-US">
              <a:latin typeface="Calibri" pitchFamily="34" charset="0"/>
            </a:endParaRPr>
          </a:p>
        </p:txBody>
      </p:sp>
      <p:sp>
        <p:nvSpPr>
          <p:cNvPr id="6" name="Slide Number Placeholder 5"/>
          <p:cNvSpPr>
            <a:spLocks noGrp="1"/>
          </p:cNvSpPr>
          <p:nvPr>
            <p:ph type="sldNum" sz="quarter" idx="5"/>
          </p:nvPr>
        </p:nvSpPr>
        <p:spPr/>
        <p:txBody>
          <a:bodyPr/>
          <a:lstStyle/>
          <a:p>
            <a:fld id="{4C765F7D-B84E-4CA6-9500-57313BD0A188}" type="slidenum">
              <a:rPr lang="en-US" altLang="en-US" smtClean="0"/>
              <a:pPr/>
              <a:t>5</a:t>
            </a:fld>
            <a:endParaRPr lang="en-US" altLang="en-US"/>
          </a:p>
        </p:txBody>
      </p:sp>
    </p:spTree>
    <p:extLst>
      <p:ext uri="{BB962C8B-B14F-4D97-AF65-F5344CB8AC3E}">
        <p14:creationId xmlns:p14="http://schemas.microsoft.com/office/powerpoint/2010/main" val="35887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6</a:t>
            </a:fld>
            <a:endParaRPr lang="en-US"/>
          </a:p>
        </p:txBody>
      </p:sp>
    </p:spTree>
    <p:extLst>
      <p:ext uri="{BB962C8B-B14F-4D97-AF65-F5344CB8AC3E}">
        <p14:creationId xmlns:p14="http://schemas.microsoft.com/office/powerpoint/2010/main" val="282496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7</a:t>
            </a:fld>
            <a:endParaRPr lang="en-US"/>
          </a:p>
        </p:txBody>
      </p:sp>
    </p:spTree>
    <p:extLst>
      <p:ext uri="{BB962C8B-B14F-4D97-AF65-F5344CB8AC3E}">
        <p14:creationId xmlns:p14="http://schemas.microsoft.com/office/powerpoint/2010/main" val="311863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8</a:t>
            </a:fld>
            <a:endParaRPr lang="en-US"/>
          </a:p>
        </p:txBody>
      </p:sp>
    </p:spTree>
    <p:extLst>
      <p:ext uri="{BB962C8B-B14F-4D97-AF65-F5344CB8AC3E}">
        <p14:creationId xmlns:p14="http://schemas.microsoft.com/office/powerpoint/2010/main" val="41683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6A145-EEC0-41F1-8457-17CD75969475}" type="slidenum">
              <a:rPr lang="en-US" smtClean="0"/>
              <a:pPr>
                <a:defRPr/>
              </a:pPr>
              <a:t>9</a:t>
            </a:fld>
            <a:endParaRPr lang="en-US"/>
          </a:p>
        </p:txBody>
      </p:sp>
    </p:spTree>
    <p:extLst>
      <p:ext uri="{BB962C8B-B14F-4D97-AF65-F5344CB8AC3E}">
        <p14:creationId xmlns:p14="http://schemas.microsoft.com/office/powerpoint/2010/main" val="67565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D4CD21-E1BD-471D-BB2E-5FE7CA359694}" type="slidenum">
              <a:rPr lang="en-US" smtClean="0"/>
              <a:pPr>
                <a:defRPr/>
              </a:pPr>
              <a:t>‹#›</a:t>
            </a:fld>
            <a:endParaRPr lang="en-US"/>
          </a:p>
        </p:txBody>
      </p:sp>
    </p:spTree>
    <p:extLst>
      <p:ext uri="{BB962C8B-B14F-4D97-AF65-F5344CB8AC3E}">
        <p14:creationId xmlns:p14="http://schemas.microsoft.com/office/powerpoint/2010/main" val="357626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567C2A-B540-4DDA-B81F-FD9D23931663}" type="slidenum">
              <a:rPr lang="en-US" smtClean="0"/>
              <a:pPr>
                <a:defRPr/>
              </a:pPr>
              <a:t>‹#›</a:t>
            </a:fld>
            <a:endParaRPr lang="en-US"/>
          </a:p>
        </p:txBody>
      </p:sp>
    </p:spTree>
    <p:extLst>
      <p:ext uri="{BB962C8B-B14F-4D97-AF65-F5344CB8AC3E}">
        <p14:creationId xmlns:p14="http://schemas.microsoft.com/office/powerpoint/2010/main" val="277264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E8A89F-B2C3-485D-BCB8-5E239D0A38BA}" type="slidenum">
              <a:rPr lang="en-US" smtClean="0"/>
              <a:pPr>
                <a:defRPr/>
              </a:pPr>
              <a:t>‹#›</a:t>
            </a:fld>
            <a:endParaRPr lang="en-US"/>
          </a:p>
        </p:txBody>
      </p:sp>
    </p:spTree>
    <p:extLst>
      <p:ext uri="{BB962C8B-B14F-4D97-AF65-F5344CB8AC3E}">
        <p14:creationId xmlns:p14="http://schemas.microsoft.com/office/powerpoint/2010/main" val="27145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E458A0-8536-4D21-A401-F2287C3EED5F}" type="slidenum">
              <a:rPr lang="en-US" smtClean="0"/>
              <a:pPr>
                <a:defRPr/>
              </a:pPr>
              <a:t>‹#›</a:t>
            </a:fld>
            <a:endParaRPr lang="en-US"/>
          </a:p>
        </p:txBody>
      </p:sp>
    </p:spTree>
    <p:extLst>
      <p:ext uri="{BB962C8B-B14F-4D97-AF65-F5344CB8AC3E}">
        <p14:creationId xmlns:p14="http://schemas.microsoft.com/office/powerpoint/2010/main" val="74442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998222-7E84-4A5F-A198-DD558ACFA03D}" type="slidenum">
              <a:rPr lang="en-US" smtClean="0"/>
              <a:pPr>
                <a:defRPr/>
              </a:pPr>
              <a:t>‹#›</a:t>
            </a:fld>
            <a:endParaRPr lang="en-US"/>
          </a:p>
        </p:txBody>
      </p:sp>
    </p:spTree>
    <p:extLst>
      <p:ext uri="{BB962C8B-B14F-4D97-AF65-F5344CB8AC3E}">
        <p14:creationId xmlns:p14="http://schemas.microsoft.com/office/powerpoint/2010/main" val="396109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7A3052-BAC2-4F25-AE91-931FD7BDF1C2}" type="slidenum">
              <a:rPr lang="en-US" smtClean="0"/>
              <a:pPr>
                <a:defRPr/>
              </a:pPr>
              <a:t>‹#›</a:t>
            </a:fld>
            <a:endParaRPr lang="en-US"/>
          </a:p>
        </p:txBody>
      </p:sp>
    </p:spTree>
    <p:extLst>
      <p:ext uri="{BB962C8B-B14F-4D97-AF65-F5344CB8AC3E}">
        <p14:creationId xmlns:p14="http://schemas.microsoft.com/office/powerpoint/2010/main" val="338972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9883E38-32A6-43BD-A29B-1434BDB67AC6}" type="slidenum">
              <a:rPr lang="en-US" smtClean="0"/>
              <a:pPr>
                <a:defRPr/>
              </a:pPr>
              <a:t>‹#›</a:t>
            </a:fld>
            <a:endParaRPr lang="en-US"/>
          </a:p>
        </p:txBody>
      </p:sp>
    </p:spTree>
    <p:extLst>
      <p:ext uri="{BB962C8B-B14F-4D97-AF65-F5344CB8AC3E}">
        <p14:creationId xmlns:p14="http://schemas.microsoft.com/office/powerpoint/2010/main" val="215574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498179D-40B3-4E2E-8525-0B77127BC8CB}" type="slidenum">
              <a:rPr lang="en-US" smtClean="0"/>
              <a:pPr>
                <a:defRPr/>
              </a:pPr>
              <a:t>‹#›</a:t>
            </a:fld>
            <a:endParaRPr lang="en-US"/>
          </a:p>
        </p:txBody>
      </p:sp>
    </p:spTree>
    <p:extLst>
      <p:ext uri="{BB962C8B-B14F-4D97-AF65-F5344CB8AC3E}">
        <p14:creationId xmlns:p14="http://schemas.microsoft.com/office/powerpoint/2010/main" val="208242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CE0E166-D550-405C-BB2E-383429AE92D0}" type="slidenum">
              <a:rPr lang="en-US" smtClean="0"/>
              <a:pPr>
                <a:defRPr/>
              </a:pPr>
              <a:t>‹#›</a:t>
            </a:fld>
            <a:endParaRPr lang="en-US"/>
          </a:p>
        </p:txBody>
      </p:sp>
    </p:spTree>
    <p:extLst>
      <p:ext uri="{BB962C8B-B14F-4D97-AF65-F5344CB8AC3E}">
        <p14:creationId xmlns:p14="http://schemas.microsoft.com/office/powerpoint/2010/main" val="89296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199321-02A0-43C4-ACED-9B211050A16C}" type="slidenum">
              <a:rPr lang="en-US" smtClean="0"/>
              <a:pPr>
                <a:defRPr/>
              </a:pPr>
              <a:t>‹#›</a:t>
            </a:fld>
            <a:endParaRPr lang="en-US"/>
          </a:p>
        </p:txBody>
      </p:sp>
    </p:spTree>
    <p:extLst>
      <p:ext uri="{BB962C8B-B14F-4D97-AF65-F5344CB8AC3E}">
        <p14:creationId xmlns:p14="http://schemas.microsoft.com/office/powerpoint/2010/main" val="345403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C601CD-0568-4AE7-90D8-772D1C6F65E0}" type="slidenum">
              <a:rPr lang="en-US" smtClean="0"/>
              <a:pPr>
                <a:defRPr/>
              </a:pPr>
              <a:t>‹#›</a:t>
            </a:fld>
            <a:endParaRPr lang="en-US"/>
          </a:p>
        </p:txBody>
      </p:sp>
    </p:spTree>
    <p:extLst>
      <p:ext uri="{BB962C8B-B14F-4D97-AF65-F5344CB8AC3E}">
        <p14:creationId xmlns:p14="http://schemas.microsoft.com/office/powerpoint/2010/main" val="125919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89F8C9-7269-48CE-99F5-D955FEA468E1}" type="slidenum">
              <a:rPr lang="en-US" smtClean="0"/>
              <a:pPr>
                <a:defRPr/>
              </a:pPr>
              <a:t>‹#›</a:t>
            </a:fld>
            <a:endParaRPr lang="en-US"/>
          </a:p>
        </p:txBody>
      </p:sp>
    </p:spTree>
    <p:extLst>
      <p:ext uri="{BB962C8B-B14F-4D97-AF65-F5344CB8AC3E}">
        <p14:creationId xmlns:p14="http://schemas.microsoft.com/office/powerpoint/2010/main" val="2671942141"/>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jpe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1.png"/><Relationship Id="rId4" Type="http://schemas.openxmlformats.org/officeDocument/2006/relationships/image" Target="../media/image46.jpe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jpe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9DFFEA8-2A70-4F51-B577-2FF0169B8E2C}"/>
              </a:ext>
            </a:extLst>
          </p:cNvPr>
          <p:cNvSpPr/>
          <p:nvPr/>
        </p:nvSpPr>
        <p:spPr>
          <a:xfrm>
            <a:off x="0" y="0"/>
            <a:ext cx="7322400" cy="6860979"/>
          </a:xfrm>
          <a:custGeom>
            <a:avLst/>
            <a:gdLst>
              <a:gd name="connsiteX0" fmla="*/ 2837569 w 4700392"/>
              <a:gd name="connsiteY0" fmla="*/ 0 h 6860978"/>
              <a:gd name="connsiteX1" fmla="*/ 3646075 w 4700392"/>
              <a:gd name="connsiteY1" fmla="*/ 0 h 6860978"/>
              <a:gd name="connsiteX2" fmla="*/ 3675556 w 4700392"/>
              <a:gd name="connsiteY2" fmla="*/ 21868 h 6860978"/>
              <a:gd name="connsiteX3" fmla="*/ 4700392 w 4700392"/>
              <a:gd name="connsiteY3" fmla="*/ 3660578 h 6860978"/>
              <a:gd name="connsiteX4" fmla="*/ 4057322 w 4700392"/>
              <a:gd name="connsiteY4" fmla="*/ 6819890 h 6860978"/>
              <a:gd name="connsiteX5" fmla="*/ 4032793 w 4700392"/>
              <a:gd name="connsiteY5" fmla="*/ 6860968 h 6860978"/>
              <a:gd name="connsiteX6" fmla="*/ 3629817 w 4700392"/>
              <a:gd name="connsiteY6" fmla="*/ 6860968 h 6860978"/>
              <a:gd name="connsiteX7" fmla="*/ 3629817 w 4700392"/>
              <a:gd name="connsiteY7" fmla="*/ 6860978 h 6860978"/>
              <a:gd name="connsiteX8" fmla="*/ 0 w 4700392"/>
              <a:gd name="connsiteY8" fmla="*/ 6860978 h 6860978"/>
              <a:gd name="connsiteX9" fmla="*/ 0 w 4700392"/>
              <a:gd name="connsiteY9" fmla="*/ 2978 h 6860978"/>
              <a:gd name="connsiteX10" fmla="*/ 2833554 w 4700392"/>
              <a:gd name="connsiteY10" fmla="*/ 2978 h 686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0392" h="6860978">
                <a:moveTo>
                  <a:pt x="2837569" y="0"/>
                </a:moveTo>
                <a:lnTo>
                  <a:pt x="3646075" y="0"/>
                </a:lnTo>
                <a:lnTo>
                  <a:pt x="3675556" y="21868"/>
                </a:lnTo>
                <a:cubicBezTo>
                  <a:pt x="4269294" y="504258"/>
                  <a:pt x="4700392" y="1950912"/>
                  <a:pt x="4700392" y="3660578"/>
                </a:cubicBezTo>
                <a:cubicBezTo>
                  <a:pt x="4700392" y="4975706"/>
                  <a:pt x="4445305" y="6135205"/>
                  <a:pt x="4057322" y="6819890"/>
                </a:cubicBezTo>
                <a:lnTo>
                  <a:pt x="4032793" y="6860968"/>
                </a:lnTo>
                <a:lnTo>
                  <a:pt x="3629817" y="6860968"/>
                </a:lnTo>
                <a:lnTo>
                  <a:pt x="3629817" y="6860978"/>
                </a:lnTo>
                <a:lnTo>
                  <a:pt x="0" y="6860978"/>
                </a:lnTo>
                <a:lnTo>
                  <a:pt x="0" y="2978"/>
                </a:lnTo>
                <a:lnTo>
                  <a:pt x="2833554" y="2978"/>
                </a:lnTo>
                <a:close/>
              </a:path>
            </a:pathLst>
          </a:custGeom>
          <a:solidFill>
            <a:srgbClr val="128791"/>
          </a:solidFill>
          <a:ln>
            <a:noFill/>
          </a:ln>
          <a:effectLst>
            <a:outerShdw blurRad="228600" dir="3600000" sx="35000" sy="35000" algn="ctr" rotWithShape="0">
              <a:schemeClr val="accent5">
                <a:lumMod val="60000"/>
                <a:lumOff val="40000"/>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solidFill>
                <a:schemeClr val="bg2">
                  <a:lumMod val="10000"/>
                </a:schemeClr>
              </a:solidFill>
            </a:endParaRPr>
          </a:p>
        </p:txBody>
      </p:sp>
      <p:sp>
        <p:nvSpPr>
          <p:cNvPr id="31" name="Freeform: Shape 30">
            <a:extLst>
              <a:ext uri="{FF2B5EF4-FFF2-40B4-BE49-F238E27FC236}">
                <a16:creationId xmlns:a16="http://schemas.microsoft.com/office/drawing/2014/main" id="{AA1331D3-01EB-4D8B-A8B6-27B37B7D1B68}"/>
              </a:ext>
            </a:extLst>
          </p:cNvPr>
          <p:cNvSpPr/>
          <p:nvPr/>
        </p:nvSpPr>
        <p:spPr>
          <a:xfrm>
            <a:off x="0" y="0"/>
            <a:ext cx="7086600" cy="6860979"/>
          </a:xfrm>
          <a:custGeom>
            <a:avLst/>
            <a:gdLst>
              <a:gd name="connsiteX0" fmla="*/ 2837569 w 4700392"/>
              <a:gd name="connsiteY0" fmla="*/ 0 h 6860978"/>
              <a:gd name="connsiteX1" fmla="*/ 3646075 w 4700392"/>
              <a:gd name="connsiteY1" fmla="*/ 0 h 6860978"/>
              <a:gd name="connsiteX2" fmla="*/ 3675556 w 4700392"/>
              <a:gd name="connsiteY2" fmla="*/ 21868 h 6860978"/>
              <a:gd name="connsiteX3" fmla="*/ 4700392 w 4700392"/>
              <a:gd name="connsiteY3" fmla="*/ 3660578 h 6860978"/>
              <a:gd name="connsiteX4" fmla="*/ 4057322 w 4700392"/>
              <a:gd name="connsiteY4" fmla="*/ 6819890 h 6860978"/>
              <a:gd name="connsiteX5" fmla="*/ 4032793 w 4700392"/>
              <a:gd name="connsiteY5" fmla="*/ 6860968 h 6860978"/>
              <a:gd name="connsiteX6" fmla="*/ 3629817 w 4700392"/>
              <a:gd name="connsiteY6" fmla="*/ 6860968 h 6860978"/>
              <a:gd name="connsiteX7" fmla="*/ 3629817 w 4700392"/>
              <a:gd name="connsiteY7" fmla="*/ 6860978 h 6860978"/>
              <a:gd name="connsiteX8" fmla="*/ 0 w 4700392"/>
              <a:gd name="connsiteY8" fmla="*/ 6860978 h 6860978"/>
              <a:gd name="connsiteX9" fmla="*/ 0 w 4700392"/>
              <a:gd name="connsiteY9" fmla="*/ 2978 h 6860978"/>
              <a:gd name="connsiteX10" fmla="*/ 2833554 w 4700392"/>
              <a:gd name="connsiteY10" fmla="*/ 2978 h 686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0392" h="6860978">
                <a:moveTo>
                  <a:pt x="2837569" y="0"/>
                </a:moveTo>
                <a:lnTo>
                  <a:pt x="3646075" y="0"/>
                </a:lnTo>
                <a:lnTo>
                  <a:pt x="3675556" y="21868"/>
                </a:lnTo>
                <a:cubicBezTo>
                  <a:pt x="4269294" y="504258"/>
                  <a:pt x="4700392" y="1950912"/>
                  <a:pt x="4700392" y="3660578"/>
                </a:cubicBezTo>
                <a:cubicBezTo>
                  <a:pt x="4700392" y="4975706"/>
                  <a:pt x="4445305" y="6135205"/>
                  <a:pt x="4057322" y="6819890"/>
                </a:cubicBezTo>
                <a:lnTo>
                  <a:pt x="4032793" y="6860968"/>
                </a:lnTo>
                <a:lnTo>
                  <a:pt x="3629817" y="6860968"/>
                </a:lnTo>
                <a:lnTo>
                  <a:pt x="3629817" y="6860978"/>
                </a:lnTo>
                <a:lnTo>
                  <a:pt x="0" y="6860978"/>
                </a:lnTo>
                <a:lnTo>
                  <a:pt x="0" y="2978"/>
                </a:lnTo>
                <a:lnTo>
                  <a:pt x="2833554" y="2978"/>
                </a:lnTo>
                <a:close/>
              </a:path>
            </a:pathLst>
          </a:custGeom>
          <a:gradFill>
            <a:gsLst>
              <a:gs pos="0">
                <a:srgbClr val="128791"/>
              </a:gs>
              <a:gs pos="100000">
                <a:srgbClr val="70BCC2">
                  <a:alpha val="0"/>
                </a:srgbClr>
              </a:gs>
            </a:gsLst>
            <a:lin ang="5400000" scaled="1"/>
          </a:gradFill>
          <a:ln>
            <a:noFill/>
          </a:ln>
          <a:effectLst>
            <a:outerShdw blurRad="228600" dir="3600000" sx="35000" sy="35000" algn="ctr" rotWithShape="0">
              <a:schemeClr val="accent5">
                <a:lumMod val="60000"/>
                <a:lumOff val="40000"/>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solidFill>
                <a:schemeClr val="bg2">
                  <a:lumMod val="10000"/>
                </a:schemeClr>
              </a:solidFill>
            </a:endParaRPr>
          </a:p>
        </p:txBody>
      </p:sp>
      <p:sp>
        <p:nvSpPr>
          <p:cNvPr id="49" name="!!48">
            <a:extLst>
              <a:ext uri="{FF2B5EF4-FFF2-40B4-BE49-F238E27FC236}">
                <a16:creationId xmlns:a16="http://schemas.microsoft.com/office/drawing/2014/main" id="{F14DDFDC-CD5F-45BE-A216-3CC5F426C62F}"/>
              </a:ext>
            </a:extLst>
          </p:cNvPr>
          <p:cNvSpPr/>
          <p:nvPr/>
        </p:nvSpPr>
        <p:spPr>
          <a:xfrm>
            <a:off x="-1" y="0"/>
            <a:ext cx="6871989" cy="6860979"/>
          </a:xfrm>
          <a:custGeom>
            <a:avLst/>
            <a:gdLst>
              <a:gd name="connsiteX0" fmla="*/ 2837569 w 4700392"/>
              <a:gd name="connsiteY0" fmla="*/ 0 h 6860978"/>
              <a:gd name="connsiteX1" fmla="*/ 3646075 w 4700392"/>
              <a:gd name="connsiteY1" fmla="*/ 0 h 6860978"/>
              <a:gd name="connsiteX2" fmla="*/ 3675556 w 4700392"/>
              <a:gd name="connsiteY2" fmla="*/ 21868 h 6860978"/>
              <a:gd name="connsiteX3" fmla="*/ 4700392 w 4700392"/>
              <a:gd name="connsiteY3" fmla="*/ 3660578 h 6860978"/>
              <a:gd name="connsiteX4" fmla="*/ 4057322 w 4700392"/>
              <a:gd name="connsiteY4" fmla="*/ 6819890 h 6860978"/>
              <a:gd name="connsiteX5" fmla="*/ 4032793 w 4700392"/>
              <a:gd name="connsiteY5" fmla="*/ 6860968 h 6860978"/>
              <a:gd name="connsiteX6" fmla="*/ 3629817 w 4700392"/>
              <a:gd name="connsiteY6" fmla="*/ 6860968 h 6860978"/>
              <a:gd name="connsiteX7" fmla="*/ 3629817 w 4700392"/>
              <a:gd name="connsiteY7" fmla="*/ 6860978 h 6860978"/>
              <a:gd name="connsiteX8" fmla="*/ 0 w 4700392"/>
              <a:gd name="connsiteY8" fmla="*/ 6860978 h 6860978"/>
              <a:gd name="connsiteX9" fmla="*/ 0 w 4700392"/>
              <a:gd name="connsiteY9" fmla="*/ 2978 h 6860978"/>
              <a:gd name="connsiteX10" fmla="*/ 2833554 w 4700392"/>
              <a:gd name="connsiteY10" fmla="*/ 2978 h 686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0392" h="6860978">
                <a:moveTo>
                  <a:pt x="2837569" y="0"/>
                </a:moveTo>
                <a:lnTo>
                  <a:pt x="3646075" y="0"/>
                </a:lnTo>
                <a:lnTo>
                  <a:pt x="3675556" y="21868"/>
                </a:lnTo>
                <a:cubicBezTo>
                  <a:pt x="4269294" y="504258"/>
                  <a:pt x="4700392" y="1950912"/>
                  <a:pt x="4700392" y="3660578"/>
                </a:cubicBezTo>
                <a:cubicBezTo>
                  <a:pt x="4700392" y="4975706"/>
                  <a:pt x="4445305" y="6135205"/>
                  <a:pt x="4057322" y="6819890"/>
                </a:cubicBezTo>
                <a:lnTo>
                  <a:pt x="4032793" y="6860968"/>
                </a:lnTo>
                <a:lnTo>
                  <a:pt x="3629817" y="6860968"/>
                </a:lnTo>
                <a:lnTo>
                  <a:pt x="3629817" y="6860978"/>
                </a:lnTo>
                <a:lnTo>
                  <a:pt x="0" y="6860978"/>
                </a:lnTo>
                <a:lnTo>
                  <a:pt x="0" y="2978"/>
                </a:lnTo>
                <a:lnTo>
                  <a:pt x="2833554" y="2978"/>
                </a:lnTo>
                <a:close/>
              </a:path>
            </a:pathLst>
          </a:custGeom>
          <a:gradFill>
            <a:gsLst>
              <a:gs pos="25000">
                <a:srgbClr val="128791">
                  <a:alpha val="51000"/>
                </a:srgbClr>
              </a:gs>
              <a:gs pos="92000">
                <a:srgbClr val="70BCC2">
                  <a:alpha val="0"/>
                  <a:lumMod val="35000"/>
                  <a:lumOff val="65000"/>
                </a:srgbClr>
              </a:gs>
            </a:gsLst>
            <a:lin ang="5400000" scaled="1"/>
          </a:gradFill>
          <a:ln>
            <a:noFill/>
          </a:ln>
          <a:effectLst>
            <a:outerShdw blurRad="228600" dir="3600000" sx="35000" sy="35000" algn="ctr" rotWithShape="0">
              <a:schemeClr val="accent5">
                <a:lumMod val="60000"/>
                <a:lumOff val="40000"/>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solidFill>
                <a:schemeClr val="bg2">
                  <a:lumMod val="10000"/>
                </a:schemeClr>
              </a:solidFill>
            </a:endParaRPr>
          </a:p>
        </p:txBody>
      </p:sp>
      <p:sp>
        <p:nvSpPr>
          <p:cNvPr id="50" name="!!1">
            <a:extLst>
              <a:ext uri="{FF2B5EF4-FFF2-40B4-BE49-F238E27FC236}">
                <a16:creationId xmlns:a16="http://schemas.microsoft.com/office/drawing/2014/main" id="{D522EA8D-645C-4D68-92BE-F0635B112369}"/>
              </a:ext>
            </a:extLst>
          </p:cNvPr>
          <p:cNvSpPr/>
          <p:nvPr/>
        </p:nvSpPr>
        <p:spPr>
          <a:xfrm>
            <a:off x="609601" y="966216"/>
            <a:ext cx="5872843" cy="1243584"/>
          </a:xfrm>
          <a:prstGeom prst="rect">
            <a:avLst/>
          </a:prstGeom>
        </p:spPr>
        <p:txBody>
          <a:bodyPr vert="horz" lIns="91440" tIns="45720" rIns="91440" bIns="45720" rtlCol="0" anchor="ctr">
            <a:noAutofit/>
          </a:bodyPr>
          <a:lstStyle/>
          <a:p>
            <a:pPr>
              <a:lnSpc>
                <a:spcPct val="90000"/>
              </a:lnSpc>
              <a:spcAft>
                <a:spcPts val="600"/>
              </a:spcAft>
              <a:buClr>
                <a:srgbClr val="0070C0"/>
              </a:buClr>
              <a:buSzPts val="3200"/>
            </a:pPr>
            <a:r>
              <a:rPr lang="en-US" sz="4000" b="1">
                <a:ln w="11430"/>
                <a:solidFill>
                  <a:srgbClr val="FFFFFF"/>
                </a:solidFill>
                <a:effectLst>
                  <a:outerShdw blurRad="50800" dist="39000" dir="5460000" algn="tl">
                    <a:srgbClr val="000000">
                      <a:alpha val="38000"/>
                    </a:srgbClr>
                  </a:outerShdw>
                </a:effectLst>
                <a:latin typeface="Montserrat" panose="00000500000000000000" pitchFamily="50" charset="0"/>
                <a:ea typeface="+mj-ea"/>
                <a:cs typeface="+mj-cs"/>
                <a:sym typeface="Times New Roman"/>
              </a:rPr>
              <a:t>MANAGEMENT SYSTEM ON LIFT SAFETY IN VIETNAM</a:t>
            </a:r>
            <a:endParaRPr lang="en-US" sz="4000" b="1">
              <a:ln w="11430"/>
              <a:solidFill>
                <a:srgbClr val="FFFFFF"/>
              </a:solidFill>
              <a:effectLst>
                <a:outerShdw blurRad="50800" dist="39000" dir="5460000" algn="tl">
                  <a:srgbClr val="000000">
                    <a:alpha val="38000"/>
                  </a:srgbClr>
                </a:outerShdw>
              </a:effectLst>
              <a:latin typeface="Montserrat" panose="00000500000000000000" pitchFamily="50" charset="0"/>
              <a:ea typeface="+mj-ea"/>
              <a:cs typeface="+mj-cs"/>
            </a:endParaRPr>
          </a:p>
        </p:txBody>
      </p:sp>
      <p:sp>
        <p:nvSpPr>
          <p:cNvPr id="51" name="TextBox 50">
            <a:extLst>
              <a:ext uri="{FF2B5EF4-FFF2-40B4-BE49-F238E27FC236}">
                <a16:creationId xmlns:a16="http://schemas.microsoft.com/office/drawing/2014/main" id="{E1FAB8E9-4C4D-4734-9793-1E51C7F3202C}"/>
              </a:ext>
            </a:extLst>
          </p:cNvPr>
          <p:cNvSpPr txBox="1"/>
          <p:nvPr/>
        </p:nvSpPr>
        <p:spPr>
          <a:xfrm>
            <a:off x="762000" y="4038600"/>
            <a:ext cx="1824538" cy="300210"/>
          </a:xfrm>
          <a:prstGeom prst="rect">
            <a:avLst/>
          </a:prstGeom>
          <a:noFill/>
        </p:spPr>
        <p:txBody>
          <a:bodyPr wrap="none" rtlCol="0">
            <a:spAutoFit/>
          </a:bodyPr>
          <a:lstStyle/>
          <a:p>
            <a:r>
              <a:rPr lang="en-US" sz="1351" b="1">
                <a:solidFill>
                  <a:srgbClr val="E4037E"/>
                </a:solidFill>
                <a:latin typeface="Montserrat" panose="00000500000000000000" pitchFamily="50" charset="0"/>
              </a:rPr>
              <a:t>Mr. Chu Van Cong</a:t>
            </a:r>
          </a:p>
        </p:txBody>
      </p:sp>
      <p:sp>
        <p:nvSpPr>
          <p:cNvPr id="52" name="TextBox 51">
            <a:extLst>
              <a:ext uri="{FF2B5EF4-FFF2-40B4-BE49-F238E27FC236}">
                <a16:creationId xmlns:a16="http://schemas.microsoft.com/office/drawing/2014/main" id="{3430EB2F-9A02-4B61-8395-3B84BB41D1CE}"/>
              </a:ext>
            </a:extLst>
          </p:cNvPr>
          <p:cNvSpPr txBox="1"/>
          <p:nvPr/>
        </p:nvSpPr>
        <p:spPr>
          <a:xfrm>
            <a:off x="1211841" y="4608237"/>
            <a:ext cx="1604927" cy="307777"/>
          </a:xfrm>
          <a:prstGeom prst="rect">
            <a:avLst/>
          </a:prstGeom>
          <a:noFill/>
        </p:spPr>
        <p:txBody>
          <a:bodyPr wrap="none" rtlCol="0">
            <a:spAutoFit/>
          </a:bodyPr>
          <a:lstStyle/>
          <a:p>
            <a:r>
              <a:rPr lang="en-US" sz="1400">
                <a:solidFill>
                  <a:schemeClr val="bg2">
                    <a:lumMod val="10000"/>
                  </a:schemeClr>
                </a:solidFill>
                <a:latin typeface="Montserrat" panose="00000500000000000000" pitchFamily="50" charset="0"/>
              </a:rPr>
              <a:t>(+84).916 823616</a:t>
            </a:r>
          </a:p>
        </p:txBody>
      </p:sp>
      <p:pic>
        <p:nvPicPr>
          <p:cNvPr id="53" name="Graphic 52" descr="Receiver">
            <a:extLst>
              <a:ext uri="{FF2B5EF4-FFF2-40B4-BE49-F238E27FC236}">
                <a16:creationId xmlns:a16="http://schemas.microsoft.com/office/drawing/2014/main" id="{15931EAC-8DF5-485C-B575-860EF3B1D6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907" y="4647824"/>
            <a:ext cx="228600" cy="228600"/>
          </a:xfrm>
          <a:prstGeom prst="rect">
            <a:avLst/>
          </a:prstGeom>
        </p:spPr>
      </p:pic>
      <p:pic>
        <p:nvPicPr>
          <p:cNvPr id="54" name="Graphic 53" descr="Envelope">
            <a:extLst>
              <a:ext uri="{FF2B5EF4-FFF2-40B4-BE49-F238E27FC236}">
                <a16:creationId xmlns:a16="http://schemas.microsoft.com/office/drawing/2014/main" id="{F08FE4B2-2D4D-4476-84C1-3E445A64AD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685" y="5107995"/>
            <a:ext cx="369332" cy="369332"/>
          </a:xfrm>
          <a:prstGeom prst="rect">
            <a:avLst/>
          </a:prstGeom>
        </p:spPr>
      </p:pic>
      <p:sp>
        <p:nvSpPr>
          <p:cNvPr id="55" name="TextBox 54">
            <a:extLst>
              <a:ext uri="{FF2B5EF4-FFF2-40B4-BE49-F238E27FC236}">
                <a16:creationId xmlns:a16="http://schemas.microsoft.com/office/drawing/2014/main" id="{B8E3A4F4-42CB-40CC-9F8E-140FBC46A201}"/>
              </a:ext>
            </a:extLst>
          </p:cNvPr>
          <p:cNvSpPr txBox="1"/>
          <p:nvPr/>
        </p:nvSpPr>
        <p:spPr>
          <a:xfrm>
            <a:off x="1235222" y="5107996"/>
            <a:ext cx="2250937" cy="307777"/>
          </a:xfrm>
          <a:prstGeom prst="rect">
            <a:avLst/>
          </a:prstGeom>
          <a:noFill/>
        </p:spPr>
        <p:txBody>
          <a:bodyPr wrap="none" rtlCol="0">
            <a:spAutoFit/>
          </a:bodyPr>
          <a:lstStyle/>
          <a:p>
            <a:r>
              <a:rPr lang="en-US" sz="1400">
                <a:solidFill>
                  <a:schemeClr val="bg2">
                    <a:lumMod val="10000"/>
                  </a:schemeClr>
                </a:solidFill>
                <a:latin typeface="Montserrat" panose="00000500000000000000" pitchFamily="50" charset="0"/>
              </a:rPr>
              <a:t>congcv@molisa.gov.vn</a:t>
            </a:r>
          </a:p>
        </p:txBody>
      </p:sp>
      <p:sp>
        <p:nvSpPr>
          <p:cNvPr id="56" name="TextBox 55">
            <a:extLst>
              <a:ext uri="{FF2B5EF4-FFF2-40B4-BE49-F238E27FC236}">
                <a16:creationId xmlns:a16="http://schemas.microsoft.com/office/drawing/2014/main" id="{1568D145-FF14-4DEF-9257-0225030A220E}"/>
              </a:ext>
            </a:extLst>
          </p:cNvPr>
          <p:cNvSpPr txBox="1"/>
          <p:nvPr/>
        </p:nvSpPr>
        <p:spPr>
          <a:xfrm>
            <a:off x="1219201" y="5635824"/>
            <a:ext cx="1717137" cy="307777"/>
          </a:xfrm>
          <a:prstGeom prst="rect">
            <a:avLst/>
          </a:prstGeom>
          <a:noFill/>
        </p:spPr>
        <p:txBody>
          <a:bodyPr wrap="none" rtlCol="0">
            <a:spAutoFit/>
          </a:bodyPr>
          <a:lstStyle/>
          <a:p>
            <a:r>
              <a:rPr lang="en-US" sz="1400">
                <a:solidFill>
                  <a:schemeClr val="bg2">
                    <a:lumMod val="10000"/>
                  </a:schemeClr>
                </a:solidFill>
                <a:latin typeface="Montserrat" panose="00000500000000000000" pitchFamily="50" charset="0"/>
              </a:rPr>
              <a:t>Ha </a:t>
            </a:r>
            <a:r>
              <a:rPr lang="en-US" sz="1400" err="1">
                <a:solidFill>
                  <a:schemeClr val="bg2">
                    <a:lumMod val="10000"/>
                  </a:schemeClr>
                </a:solidFill>
                <a:latin typeface="Montserrat" panose="00000500000000000000" pitchFamily="50" charset="0"/>
              </a:rPr>
              <a:t>Noi</a:t>
            </a:r>
            <a:r>
              <a:rPr lang="en-US" sz="1400">
                <a:solidFill>
                  <a:schemeClr val="bg2">
                    <a:lumMod val="10000"/>
                  </a:schemeClr>
                </a:solidFill>
                <a:latin typeface="Montserrat" panose="00000500000000000000" pitchFamily="50" charset="0"/>
              </a:rPr>
              <a:t>, Viet Nam</a:t>
            </a:r>
          </a:p>
        </p:txBody>
      </p:sp>
      <p:pic>
        <p:nvPicPr>
          <p:cNvPr id="57" name="Graphic 56" descr="Home">
            <a:extLst>
              <a:ext uri="{FF2B5EF4-FFF2-40B4-BE49-F238E27FC236}">
                <a16:creationId xmlns:a16="http://schemas.microsoft.com/office/drawing/2014/main" id="{DF16FD60-371A-4193-AC62-8C8085A684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318" y="5549721"/>
            <a:ext cx="390903" cy="390903"/>
          </a:xfrm>
          <a:prstGeom prst="rect">
            <a:avLst/>
          </a:prstGeom>
        </p:spPr>
      </p:pic>
      <p:sp>
        <p:nvSpPr>
          <p:cNvPr id="26" name="TextBox 25">
            <a:extLst>
              <a:ext uri="{FF2B5EF4-FFF2-40B4-BE49-F238E27FC236}">
                <a16:creationId xmlns:a16="http://schemas.microsoft.com/office/drawing/2014/main" id="{4A119729-E2D1-434C-98B8-0E0C12E1919D}"/>
              </a:ext>
            </a:extLst>
          </p:cNvPr>
          <p:cNvSpPr txBox="1"/>
          <p:nvPr/>
        </p:nvSpPr>
        <p:spPr>
          <a:xfrm>
            <a:off x="8839200" y="4784829"/>
            <a:ext cx="2355387" cy="508088"/>
          </a:xfrm>
          <a:prstGeom prst="rect">
            <a:avLst/>
          </a:prstGeom>
          <a:noFill/>
        </p:spPr>
        <p:txBody>
          <a:bodyPr wrap="square" rtlCol="0">
            <a:spAutoFit/>
          </a:bodyPr>
          <a:lstStyle/>
          <a:p>
            <a:r>
              <a:rPr lang="en-US" sz="1351" b="1">
                <a:solidFill>
                  <a:srgbClr val="2C3839"/>
                </a:solidFill>
                <a:latin typeface="Montserrat" panose="00000500000000000000" pitchFamily="50" charset="0"/>
              </a:rPr>
              <a:t>International Lift Expo Korea </a:t>
            </a:r>
            <a:r>
              <a:rPr lang="en-US" sz="1351" b="1">
                <a:solidFill>
                  <a:schemeClr val="bg1"/>
                </a:solidFill>
                <a:highlight>
                  <a:srgbClr val="E4037E"/>
                </a:highlight>
                <a:latin typeface="Montserrat" panose="00000500000000000000" pitchFamily="50" charset="0"/>
              </a:rPr>
              <a:t>2021</a:t>
            </a:r>
          </a:p>
        </p:txBody>
      </p:sp>
      <p:pic>
        <p:nvPicPr>
          <p:cNvPr id="20" name="Picture 19">
            <a:extLst>
              <a:ext uri="{FF2B5EF4-FFF2-40B4-BE49-F238E27FC236}">
                <a16:creationId xmlns:a16="http://schemas.microsoft.com/office/drawing/2014/main" id="{04768373-7D8D-4F39-86A6-4903B619D3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 t="991" r="-2" b="-2"/>
          <a:stretch/>
        </p:blipFill>
        <p:spPr>
          <a:xfrm>
            <a:off x="5731808" y="25401"/>
            <a:ext cx="6465637" cy="3364983"/>
          </a:xfrm>
          <a:custGeom>
            <a:avLst/>
            <a:gdLst>
              <a:gd name="connsiteX0" fmla="*/ 0 w 6465637"/>
              <a:gd name="connsiteY0" fmla="*/ 0 h 3364982"/>
              <a:gd name="connsiteX1" fmla="*/ 6465637 w 6465637"/>
              <a:gd name="connsiteY1" fmla="*/ 0 h 3364982"/>
              <a:gd name="connsiteX2" fmla="*/ 6465637 w 6465637"/>
              <a:gd name="connsiteY2" fmla="*/ 3364982 h 3364982"/>
              <a:gd name="connsiteX3" fmla="*/ 1583980 w 6465637"/>
              <a:gd name="connsiteY3" fmla="*/ 3364982 h 3364982"/>
              <a:gd name="connsiteX4" fmla="*/ 1582826 w 6465637"/>
              <a:gd name="connsiteY4" fmla="*/ 3317869 h 3364982"/>
              <a:gd name="connsiteX5" fmla="*/ 164432 w 6465637"/>
              <a:gd name="connsiteY5" fmla="*/ 98045 h 33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5637" h="3364982">
                <a:moveTo>
                  <a:pt x="0" y="0"/>
                </a:moveTo>
                <a:lnTo>
                  <a:pt x="6465637" y="0"/>
                </a:lnTo>
                <a:lnTo>
                  <a:pt x="6465637" y="3364982"/>
                </a:lnTo>
                <a:lnTo>
                  <a:pt x="1583980" y="3364982"/>
                </a:lnTo>
                <a:lnTo>
                  <a:pt x="1582826" y="3317869"/>
                </a:lnTo>
                <a:cubicBezTo>
                  <a:pt x="1510802" y="1853075"/>
                  <a:pt x="944614" y="623206"/>
                  <a:pt x="164432" y="98045"/>
                </a:cubicBezTo>
                <a:close/>
              </a:path>
            </a:pathLst>
          </a:custGeom>
        </p:spPr>
      </p:pic>
      <p:sp>
        <p:nvSpPr>
          <p:cNvPr id="21" name="!!1">
            <a:extLst>
              <a:ext uri="{FF2B5EF4-FFF2-40B4-BE49-F238E27FC236}">
                <a16:creationId xmlns:a16="http://schemas.microsoft.com/office/drawing/2014/main" id="{F8E72CC1-AD06-4508-8BA4-52646A8A45D6}"/>
              </a:ext>
            </a:extLst>
          </p:cNvPr>
          <p:cNvSpPr txBox="1"/>
          <p:nvPr/>
        </p:nvSpPr>
        <p:spPr>
          <a:xfrm>
            <a:off x="-195497" y="-3271192"/>
            <a:ext cx="4419600" cy="2090609"/>
          </a:xfrm>
          <a:prstGeom prst="rect">
            <a:avLst/>
          </a:prstGeom>
        </p:spPr>
        <p:txBody>
          <a:bodyPr spcFirstLastPara="1" vert="horz" lIns="91440" tIns="45720" rIns="91440" bIns="45720" rtlCol="0" anchor="t" anchorCtr="0">
            <a:noAutofit/>
          </a:bodyPr>
          <a:lstStyle>
            <a:defPPr>
              <a:defRPr lang="en-US"/>
            </a:defPPr>
            <a:lvl1pPr marL="0" marR="0" lvl="0" indent="0">
              <a:lnSpc>
                <a:spcPct val="100000"/>
              </a:lnSpc>
              <a:spcBef>
                <a:spcPts val="0"/>
              </a:spcBef>
              <a:spcAft>
                <a:spcPts val="0"/>
              </a:spcAft>
              <a:buClr>
                <a:srgbClr val="FFC000"/>
              </a:buClr>
              <a:buSzPts val="2000"/>
              <a:buFont typeface="Arial"/>
              <a:buNone/>
              <a:defRPr sz="2000" b="1" i="0" u="none">
                <a:solidFill>
                  <a:srgbClr val="FFC000"/>
                </a:solidFill>
                <a:latin typeface="Arial"/>
                <a:ea typeface="Arial"/>
                <a:cs typeface="Arial"/>
              </a:defRPr>
            </a:lvl1pPr>
          </a:lstStyle>
          <a:p>
            <a:pPr algn="r">
              <a:lnSpc>
                <a:spcPct val="90000"/>
              </a:lnSpc>
              <a:spcBef>
                <a:spcPct val="0"/>
              </a:spcBef>
              <a:spcAft>
                <a:spcPts val="600"/>
              </a:spcAft>
            </a:pPr>
            <a:r>
              <a:rPr lang="en-US" sz="3600">
                <a:ln w="11430"/>
                <a:solidFill>
                  <a:srgbClr val="E83896"/>
                </a:solidFill>
                <a:effectLst>
                  <a:outerShdw blurRad="50800" dist="39000" dir="5460000" algn="tl">
                    <a:srgbClr val="000000">
                      <a:alpha val="38000"/>
                    </a:srgbClr>
                  </a:outerShdw>
                </a:effectLst>
                <a:latin typeface="Montserrat" panose="00000500000000000000" pitchFamily="50" charset="0"/>
                <a:ea typeface="+mj-ea"/>
                <a:cs typeface="+mj-cs"/>
                <a:sym typeface="Arial"/>
              </a:rPr>
              <a:t>LIFT MANAGEMENT SYSTEM IN VIETNAM</a:t>
            </a:r>
            <a:endParaRPr lang="en-US" sz="3600">
              <a:ln w="11430"/>
              <a:solidFill>
                <a:srgbClr val="E83896"/>
              </a:solidFill>
              <a:effectLst>
                <a:outerShdw blurRad="50800" dist="39000" dir="5460000" algn="tl">
                  <a:srgbClr val="000000">
                    <a:alpha val="38000"/>
                  </a:srgbClr>
                </a:outerShdw>
              </a:effectLst>
              <a:latin typeface="Montserrat" panose="00000500000000000000" pitchFamily="50" charset="0"/>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12192000" cy="6857999"/>
          </a:xfrm>
          <a:prstGeom prst="rect">
            <a:avLst/>
          </a:prstGeom>
          <a:gradFill>
            <a:gsLst>
              <a:gs pos="100000">
                <a:schemeClr val="accent5"/>
              </a:gs>
              <a:gs pos="44000">
                <a:srgbClr val="12879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nvGrpSpPr>
          <p:cNvPr id="40" name="Group 39">
            <a:extLst>
              <a:ext uri="{FF2B5EF4-FFF2-40B4-BE49-F238E27FC236}">
                <a16:creationId xmlns:a16="http://schemas.microsoft.com/office/drawing/2014/main" id="{0BCD00D6-AAF8-406F-8372-25C10D0D004C}"/>
              </a:ext>
            </a:extLst>
          </p:cNvPr>
          <p:cNvGrpSpPr/>
          <p:nvPr/>
        </p:nvGrpSpPr>
        <p:grpSpPr>
          <a:xfrm>
            <a:off x="3951159" y="1136441"/>
            <a:ext cx="3755572" cy="3755572"/>
            <a:chOff x="3592286" y="925286"/>
            <a:chExt cx="5007428" cy="5007428"/>
          </a:xfrm>
        </p:grpSpPr>
        <p:sp>
          <p:nvSpPr>
            <p:cNvPr id="77" name="Freeform: Shape 76">
              <a:extLst>
                <a:ext uri="{FF2B5EF4-FFF2-40B4-BE49-F238E27FC236}">
                  <a16:creationId xmlns:a16="http://schemas.microsoft.com/office/drawing/2014/main" id="{0AF12969-623E-4C61-88A8-DADF246D6175}"/>
                </a:ext>
              </a:extLst>
            </p:cNvPr>
            <p:cNvSpPr/>
            <p:nvPr/>
          </p:nvSpPr>
          <p:spPr>
            <a:xfrm>
              <a:off x="6096000" y="925286"/>
              <a:ext cx="2503714" cy="2503714"/>
            </a:xfrm>
            <a:custGeom>
              <a:avLst/>
              <a:gdLst>
                <a:gd name="connsiteX0" fmla="*/ 0 w 2503714"/>
                <a:gd name="connsiteY0" fmla="*/ 0 h 2503714"/>
                <a:gd name="connsiteX1" fmla="*/ 2503714 w 2503714"/>
                <a:gd name="connsiteY1" fmla="*/ 2503714 h 2503714"/>
                <a:gd name="connsiteX2" fmla="*/ 1660063 w 2503714"/>
                <a:gd name="connsiteY2" fmla="*/ 2503714 h 2503714"/>
                <a:gd name="connsiteX3" fmla="*/ 0 w 2503714"/>
                <a:gd name="connsiteY3" fmla="*/ 843651 h 2503714"/>
              </a:gdLst>
              <a:ahLst/>
              <a:cxnLst>
                <a:cxn ang="0">
                  <a:pos x="connsiteX0" y="connsiteY0"/>
                </a:cxn>
                <a:cxn ang="0">
                  <a:pos x="connsiteX1" y="connsiteY1"/>
                </a:cxn>
                <a:cxn ang="0">
                  <a:pos x="connsiteX2" y="connsiteY2"/>
                </a:cxn>
                <a:cxn ang="0">
                  <a:pos x="connsiteX3" y="connsiteY3"/>
                </a:cxn>
              </a:cxnLst>
              <a:rect l="l" t="t" r="r" b="b"/>
              <a:pathLst>
                <a:path w="2503714" h="2503714">
                  <a:moveTo>
                    <a:pt x="0" y="0"/>
                  </a:moveTo>
                  <a:cubicBezTo>
                    <a:pt x="1382763" y="0"/>
                    <a:pt x="2503714" y="1120951"/>
                    <a:pt x="2503714" y="2503714"/>
                  </a:cubicBezTo>
                  <a:lnTo>
                    <a:pt x="1660063" y="2503714"/>
                  </a:lnTo>
                  <a:cubicBezTo>
                    <a:pt x="1660063" y="1586887"/>
                    <a:pt x="916827" y="843651"/>
                    <a:pt x="0" y="843651"/>
                  </a:cubicBezTo>
                  <a:close/>
                </a:path>
              </a:pathLst>
            </a:custGeom>
            <a:solidFill>
              <a:srgbClr val="F9AE7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solidFill>
                  <a:schemeClr val="tx1"/>
                </a:solidFill>
              </a:endParaRPr>
            </a:p>
          </p:txBody>
        </p:sp>
        <p:sp>
          <p:nvSpPr>
            <p:cNvPr id="78" name="Freeform: Shape 77">
              <a:extLst>
                <a:ext uri="{FF2B5EF4-FFF2-40B4-BE49-F238E27FC236}">
                  <a16:creationId xmlns:a16="http://schemas.microsoft.com/office/drawing/2014/main" id="{ADD8A4B7-A838-47D9-B7F4-1CAEDD5B6B25}"/>
                </a:ext>
              </a:extLst>
            </p:cNvPr>
            <p:cNvSpPr/>
            <p:nvPr/>
          </p:nvSpPr>
          <p:spPr>
            <a:xfrm>
              <a:off x="6096000" y="3429000"/>
              <a:ext cx="2503714" cy="2503714"/>
            </a:xfrm>
            <a:custGeom>
              <a:avLst/>
              <a:gdLst>
                <a:gd name="connsiteX0" fmla="*/ 1660063 w 2503714"/>
                <a:gd name="connsiteY0" fmla="*/ 0 h 2503714"/>
                <a:gd name="connsiteX1" fmla="*/ 2503714 w 2503714"/>
                <a:gd name="connsiteY1" fmla="*/ 0 h 2503714"/>
                <a:gd name="connsiteX2" fmla="*/ 0 w 2503714"/>
                <a:gd name="connsiteY2" fmla="*/ 2503714 h 2503714"/>
                <a:gd name="connsiteX3" fmla="*/ 0 w 2503714"/>
                <a:gd name="connsiteY3" fmla="*/ 1660063 h 2503714"/>
                <a:gd name="connsiteX4" fmla="*/ 1660063 w 2503714"/>
                <a:gd name="connsiteY4" fmla="*/ 0 h 250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14" h="2503714">
                  <a:moveTo>
                    <a:pt x="1660063" y="0"/>
                  </a:moveTo>
                  <a:lnTo>
                    <a:pt x="2503714" y="0"/>
                  </a:lnTo>
                  <a:cubicBezTo>
                    <a:pt x="2503714" y="1382763"/>
                    <a:pt x="1382763" y="2503714"/>
                    <a:pt x="0" y="2503714"/>
                  </a:cubicBezTo>
                  <a:lnTo>
                    <a:pt x="0" y="1660063"/>
                  </a:lnTo>
                  <a:cubicBezTo>
                    <a:pt x="916827" y="1660063"/>
                    <a:pt x="1660063" y="916827"/>
                    <a:pt x="1660063" y="0"/>
                  </a:cubicBezTo>
                  <a:close/>
                </a:path>
              </a:pathLst>
            </a:custGeom>
            <a:solidFill>
              <a:srgbClr val="CD6B9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solidFill>
                  <a:schemeClr val="tx1"/>
                </a:solidFill>
              </a:endParaRPr>
            </a:p>
          </p:txBody>
        </p:sp>
        <p:sp>
          <p:nvSpPr>
            <p:cNvPr id="79" name="Freeform: Shape 78">
              <a:extLst>
                <a:ext uri="{FF2B5EF4-FFF2-40B4-BE49-F238E27FC236}">
                  <a16:creationId xmlns:a16="http://schemas.microsoft.com/office/drawing/2014/main" id="{ED610143-497C-458B-99E7-9628164319F7}"/>
                </a:ext>
              </a:extLst>
            </p:cNvPr>
            <p:cNvSpPr/>
            <p:nvPr/>
          </p:nvSpPr>
          <p:spPr>
            <a:xfrm>
              <a:off x="3592287" y="3429000"/>
              <a:ext cx="2507341" cy="2503714"/>
            </a:xfrm>
            <a:custGeom>
              <a:avLst/>
              <a:gdLst>
                <a:gd name="connsiteX0" fmla="*/ 0 w 2507341"/>
                <a:gd name="connsiteY0" fmla="*/ 0 h 2503714"/>
                <a:gd name="connsiteX1" fmla="*/ 843651 w 2507341"/>
                <a:gd name="connsiteY1" fmla="*/ 0 h 2503714"/>
                <a:gd name="connsiteX2" fmla="*/ 2503714 w 2507341"/>
                <a:gd name="connsiteY2" fmla="*/ 1660063 h 2503714"/>
                <a:gd name="connsiteX3" fmla="*/ 2507341 w 2507341"/>
                <a:gd name="connsiteY3" fmla="*/ 1659880 h 2503714"/>
                <a:gd name="connsiteX4" fmla="*/ 2507341 w 2507341"/>
                <a:gd name="connsiteY4" fmla="*/ 2503531 h 2503714"/>
                <a:gd name="connsiteX5" fmla="*/ 2503714 w 2507341"/>
                <a:gd name="connsiteY5" fmla="*/ 2503714 h 2503714"/>
                <a:gd name="connsiteX6" fmla="*/ 0 w 2507341"/>
                <a:gd name="connsiteY6" fmla="*/ 0 h 25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341" h="2503714">
                  <a:moveTo>
                    <a:pt x="0" y="0"/>
                  </a:moveTo>
                  <a:lnTo>
                    <a:pt x="843651" y="0"/>
                  </a:lnTo>
                  <a:cubicBezTo>
                    <a:pt x="843651" y="916827"/>
                    <a:pt x="1586887" y="1660063"/>
                    <a:pt x="2503714" y="1660063"/>
                  </a:cubicBezTo>
                  <a:lnTo>
                    <a:pt x="2507341" y="1659880"/>
                  </a:lnTo>
                  <a:lnTo>
                    <a:pt x="2507341" y="2503531"/>
                  </a:lnTo>
                  <a:lnTo>
                    <a:pt x="2503714" y="2503714"/>
                  </a:lnTo>
                  <a:cubicBezTo>
                    <a:pt x="1120951" y="2503714"/>
                    <a:pt x="0" y="1382763"/>
                    <a:pt x="0" y="0"/>
                  </a:cubicBezTo>
                  <a:close/>
                </a:path>
              </a:pathLst>
            </a:custGeom>
            <a:solidFill>
              <a:srgbClr val="D4DB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solidFill>
                  <a:schemeClr val="tx1"/>
                </a:solidFill>
              </a:endParaRPr>
            </a:p>
          </p:txBody>
        </p:sp>
        <p:sp>
          <p:nvSpPr>
            <p:cNvPr id="80" name="Freeform: Shape 79">
              <a:extLst>
                <a:ext uri="{FF2B5EF4-FFF2-40B4-BE49-F238E27FC236}">
                  <a16:creationId xmlns:a16="http://schemas.microsoft.com/office/drawing/2014/main" id="{21200588-AE3E-41D3-881E-93F3CD0777F0}"/>
                </a:ext>
              </a:extLst>
            </p:cNvPr>
            <p:cNvSpPr/>
            <p:nvPr/>
          </p:nvSpPr>
          <p:spPr>
            <a:xfrm>
              <a:off x="3592286" y="925286"/>
              <a:ext cx="2507342" cy="2503714"/>
            </a:xfrm>
            <a:custGeom>
              <a:avLst/>
              <a:gdLst>
                <a:gd name="connsiteX0" fmla="*/ 2503714 w 2507342"/>
                <a:gd name="connsiteY0" fmla="*/ 0 h 2503714"/>
                <a:gd name="connsiteX1" fmla="*/ 2507342 w 2507342"/>
                <a:gd name="connsiteY1" fmla="*/ 183 h 2503714"/>
                <a:gd name="connsiteX2" fmla="*/ 2507342 w 2507342"/>
                <a:gd name="connsiteY2" fmla="*/ 843834 h 2503714"/>
                <a:gd name="connsiteX3" fmla="*/ 2503714 w 2507342"/>
                <a:gd name="connsiteY3" fmla="*/ 843651 h 2503714"/>
                <a:gd name="connsiteX4" fmla="*/ 843651 w 2507342"/>
                <a:gd name="connsiteY4" fmla="*/ 2503714 h 2503714"/>
                <a:gd name="connsiteX5" fmla="*/ 0 w 2507342"/>
                <a:gd name="connsiteY5" fmla="*/ 2503714 h 2503714"/>
                <a:gd name="connsiteX6" fmla="*/ 2503714 w 2507342"/>
                <a:gd name="connsiteY6" fmla="*/ 0 h 25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342" h="2503714">
                  <a:moveTo>
                    <a:pt x="2503714" y="0"/>
                  </a:moveTo>
                  <a:lnTo>
                    <a:pt x="2507342" y="183"/>
                  </a:lnTo>
                  <a:lnTo>
                    <a:pt x="2507342" y="843834"/>
                  </a:lnTo>
                  <a:lnTo>
                    <a:pt x="2503714" y="843651"/>
                  </a:lnTo>
                  <a:cubicBezTo>
                    <a:pt x="1586887" y="843651"/>
                    <a:pt x="843651" y="1586887"/>
                    <a:pt x="843651" y="2503714"/>
                  </a:cubicBezTo>
                  <a:lnTo>
                    <a:pt x="0" y="2503714"/>
                  </a:lnTo>
                  <a:cubicBezTo>
                    <a:pt x="0" y="1120951"/>
                    <a:pt x="1120951" y="0"/>
                    <a:pt x="2503714" y="0"/>
                  </a:cubicBezTo>
                  <a:close/>
                </a:path>
              </a:pathLst>
            </a:custGeom>
            <a:solidFill>
              <a:srgbClr val="DBD8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sp>
        <p:nvSpPr>
          <p:cNvPr id="42" name="!!41">
            <a:extLst>
              <a:ext uri="{FF2B5EF4-FFF2-40B4-BE49-F238E27FC236}">
                <a16:creationId xmlns:a16="http://schemas.microsoft.com/office/drawing/2014/main" id="{84B92CE6-C6DB-49ED-850D-7A94DD68DD81}"/>
              </a:ext>
            </a:extLst>
          </p:cNvPr>
          <p:cNvSpPr/>
          <p:nvPr/>
        </p:nvSpPr>
        <p:spPr>
          <a:xfrm>
            <a:off x="4867598" y="2052881"/>
            <a:ext cx="1900239" cy="1900239"/>
          </a:xfrm>
          <a:prstGeom prst="ellipse">
            <a:avLst/>
          </a:prstGeom>
          <a:gradFill>
            <a:gsLst>
              <a:gs pos="13000">
                <a:schemeClr val="accent1">
                  <a:lumMod val="5000"/>
                  <a:lumOff val="95000"/>
                </a:scheme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3" name="TextBox 52">
            <a:extLst>
              <a:ext uri="{FF2B5EF4-FFF2-40B4-BE49-F238E27FC236}">
                <a16:creationId xmlns:a16="http://schemas.microsoft.com/office/drawing/2014/main" id="{63251373-A17B-449D-B32A-7AFA7675C87B}"/>
              </a:ext>
            </a:extLst>
          </p:cNvPr>
          <p:cNvSpPr txBox="1"/>
          <p:nvPr/>
        </p:nvSpPr>
        <p:spPr>
          <a:xfrm>
            <a:off x="4853419" y="2689413"/>
            <a:ext cx="2031085" cy="508088"/>
          </a:xfrm>
          <a:prstGeom prst="rect">
            <a:avLst/>
          </a:prstGeom>
          <a:noFill/>
        </p:spPr>
        <p:txBody>
          <a:bodyPr wrap="square" rtlCol="0">
            <a:spAutoFit/>
          </a:bodyPr>
          <a:lstStyle/>
          <a:p>
            <a:pPr algn="ctr"/>
            <a:r>
              <a:rPr lang="en-US" sz="1351" b="1">
                <a:solidFill>
                  <a:srgbClr val="E83896"/>
                </a:solidFill>
                <a:latin typeface="Montserrat" panose="00000500000000000000" pitchFamily="50" charset="0"/>
                <a:cs typeface="Arial"/>
              </a:rPr>
              <a:t>Management regulations</a:t>
            </a:r>
            <a:endParaRPr lang="en-IN" sz="1351" b="1">
              <a:solidFill>
                <a:srgbClr val="E83896"/>
              </a:solidFill>
              <a:latin typeface="Montserrat" panose="00000500000000000000" pitchFamily="50" charset="0"/>
              <a:cs typeface="Arial"/>
            </a:endParaRPr>
          </a:p>
        </p:txBody>
      </p:sp>
      <p:sp>
        <p:nvSpPr>
          <p:cNvPr id="74" name="Oval 73">
            <a:extLst>
              <a:ext uri="{FF2B5EF4-FFF2-40B4-BE49-F238E27FC236}">
                <a16:creationId xmlns:a16="http://schemas.microsoft.com/office/drawing/2014/main" id="{1EBE1B27-4DCD-4ACC-B45E-F2627CBB57CD}"/>
              </a:ext>
            </a:extLst>
          </p:cNvPr>
          <p:cNvSpPr/>
          <p:nvPr/>
        </p:nvSpPr>
        <p:spPr>
          <a:xfrm>
            <a:off x="5281761" y="677559"/>
            <a:ext cx="1094363" cy="1094363"/>
          </a:xfrm>
          <a:prstGeom prst="ellipse">
            <a:avLst/>
          </a:prstGeom>
          <a:solidFill>
            <a:srgbClr val="F9AE74">
              <a:alpha val="80000"/>
            </a:srgb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nvGrpSpPr>
          <p:cNvPr id="59" name="Group 58">
            <a:extLst>
              <a:ext uri="{FF2B5EF4-FFF2-40B4-BE49-F238E27FC236}">
                <a16:creationId xmlns:a16="http://schemas.microsoft.com/office/drawing/2014/main" id="{205A554B-C708-4E06-AB5B-4F1525443296}"/>
              </a:ext>
            </a:extLst>
          </p:cNvPr>
          <p:cNvGrpSpPr/>
          <p:nvPr/>
        </p:nvGrpSpPr>
        <p:grpSpPr>
          <a:xfrm>
            <a:off x="3515553" y="2467042"/>
            <a:ext cx="1094363" cy="1094364"/>
            <a:chOff x="3011482" y="2699422"/>
            <a:chExt cx="1459149" cy="1459152"/>
          </a:xfrm>
        </p:grpSpPr>
        <p:sp>
          <p:nvSpPr>
            <p:cNvPr id="71" name="Oval 70">
              <a:extLst>
                <a:ext uri="{FF2B5EF4-FFF2-40B4-BE49-F238E27FC236}">
                  <a16:creationId xmlns:a16="http://schemas.microsoft.com/office/drawing/2014/main" id="{9BC2FB2D-68B7-457A-A125-A767B78100B5}"/>
                </a:ext>
              </a:extLst>
            </p:cNvPr>
            <p:cNvSpPr/>
            <p:nvPr/>
          </p:nvSpPr>
          <p:spPr>
            <a:xfrm>
              <a:off x="3011482" y="2699425"/>
              <a:ext cx="1459149" cy="1459149"/>
            </a:xfrm>
            <a:prstGeom prst="ellipse">
              <a:avLst/>
            </a:prstGeom>
            <a:solidFill>
              <a:srgbClr val="DBD880">
                <a:alpha val="80000"/>
              </a:srgb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3" name="Freeform: Shape 72">
              <a:extLst>
                <a:ext uri="{FF2B5EF4-FFF2-40B4-BE49-F238E27FC236}">
                  <a16:creationId xmlns:a16="http://schemas.microsoft.com/office/drawing/2014/main" id="{0CF16319-CC94-42A0-A880-6557019493DC}"/>
                </a:ext>
              </a:extLst>
            </p:cNvPr>
            <p:cNvSpPr/>
            <p:nvPr/>
          </p:nvSpPr>
          <p:spPr>
            <a:xfrm>
              <a:off x="3537118" y="2699422"/>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grpSp>
        <p:nvGrpSpPr>
          <p:cNvPr id="60" name="Group 59">
            <a:extLst>
              <a:ext uri="{FF2B5EF4-FFF2-40B4-BE49-F238E27FC236}">
                <a16:creationId xmlns:a16="http://schemas.microsoft.com/office/drawing/2014/main" id="{24CD806B-0659-4A6A-BD03-BB23ABB68881}"/>
              </a:ext>
            </a:extLst>
          </p:cNvPr>
          <p:cNvGrpSpPr/>
          <p:nvPr/>
        </p:nvGrpSpPr>
        <p:grpSpPr>
          <a:xfrm>
            <a:off x="5281761" y="4256529"/>
            <a:ext cx="1094363" cy="1094363"/>
            <a:chOff x="5366424" y="5085404"/>
            <a:chExt cx="1459149" cy="1459150"/>
          </a:xfrm>
        </p:grpSpPr>
        <p:sp>
          <p:nvSpPr>
            <p:cNvPr id="67" name="Oval 66">
              <a:extLst>
                <a:ext uri="{FF2B5EF4-FFF2-40B4-BE49-F238E27FC236}">
                  <a16:creationId xmlns:a16="http://schemas.microsoft.com/office/drawing/2014/main" id="{893F5371-E963-47B8-8A5E-41368F0078E4}"/>
                </a:ext>
              </a:extLst>
            </p:cNvPr>
            <p:cNvSpPr/>
            <p:nvPr/>
          </p:nvSpPr>
          <p:spPr>
            <a:xfrm>
              <a:off x="5366424" y="5085405"/>
              <a:ext cx="1459149" cy="1459149"/>
            </a:xfrm>
            <a:prstGeom prst="ellipse">
              <a:avLst/>
            </a:prstGeom>
            <a:solidFill>
              <a:srgbClr val="D4DBC8">
                <a:alpha val="80000"/>
              </a:srgb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0" name="Freeform: Shape 69">
              <a:extLst>
                <a:ext uri="{FF2B5EF4-FFF2-40B4-BE49-F238E27FC236}">
                  <a16:creationId xmlns:a16="http://schemas.microsoft.com/office/drawing/2014/main" id="{916B6F13-61AC-43AE-B4A9-46AB09F77AE2}"/>
                </a:ext>
              </a:extLst>
            </p:cNvPr>
            <p:cNvSpPr/>
            <p:nvPr/>
          </p:nvSpPr>
          <p:spPr>
            <a:xfrm>
              <a:off x="5894839" y="5085404"/>
              <a:ext cx="929834"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grpSp>
        <p:nvGrpSpPr>
          <p:cNvPr id="62" name="Group 61">
            <a:extLst>
              <a:ext uri="{FF2B5EF4-FFF2-40B4-BE49-F238E27FC236}">
                <a16:creationId xmlns:a16="http://schemas.microsoft.com/office/drawing/2014/main" id="{4A9EA850-9614-4D60-9C5D-087AB4227224}"/>
              </a:ext>
            </a:extLst>
          </p:cNvPr>
          <p:cNvGrpSpPr/>
          <p:nvPr/>
        </p:nvGrpSpPr>
        <p:grpSpPr>
          <a:xfrm>
            <a:off x="5503224" y="899899"/>
            <a:ext cx="2641829" cy="2661507"/>
            <a:chOff x="5661708" y="609902"/>
            <a:chExt cx="3522438" cy="3548673"/>
          </a:xfrm>
        </p:grpSpPr>
        <p:sp>
          <p:nvSpPr>
            <p:cNvPr id="63" name="Oval 62">
              <a:extLst>
                <a:ext uri="{FF2B5EF4-FFF2-40B4-BE49-F238E27FC236}">
                  <a16:creationId xmlns:a16="http://schemas.microsoft.com/office/drawing/2014/main" id="{B2D5FC97-76C3-4D9E-9E0B-727A01D81FB3}"/>
                </a:ext>
              </a:extLst>
            </p:cNvPr>
            <p:cNvSpPr/>
            <p:nvPr/>
          </p:nvSpPr>
          <p:spPr>
            <a:xfrm>
              <a:off x="7724997" y="2699425"/>
              <a:ext cx="1459149" cy="1459149"/>
            </a:xfrm>
            <a:prstGeom prst="ellipse">
              <a:avLst/>
            </a:prstGeom>
            <a:solidFill>
              <a:srgbClr val="CD6B97">
                <a:alpha val="80000"/>
              </a:srgb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65" name="Graphic 64" descr="Magnifying glass">
              <a:extLst>
                <a:ext uri="{FF2B5EF4-FFF2-40B4-BE49-F238E27FC236}">
                  <a16:creationId xmlns:a16="http://schemas.microsoft.com/office/drawing/2014/main" id="{099058C3-ABD9-40BA-A007-9D93BF482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1708" y="609902"/>
              <a:ext cx="900000" cy="900000"/>
            </a:xfrm>
            <a:prstGeom prst="rect">
              <a:avLst/>
            </a:prstGeom>
          </p:spPr>
        </p:pic>
        <p:sp>
          <p:nvSpPr>
            <p:cNvPr id="66" name="Freeform: Shape 65">
              <a:extLst>
                <a:ext uri="{FF2B5EF4-FFF2-40B4-BE49-F238E27FC236}">
                  <a16:creationId xmlns:a16="http://schemas.microsoft.com/office/drawing/2014/main" id="{9990E848-90A3-4C51-A23A-FE3AADE40CB4}"/>
                </a:ext>
              </a:extLst>
            </p:cNvPr>
            <p:cNvSpPr/>
            <p:nvPr/>
          </p:nvSpPr>
          <p:spPr>
            <a:xfrm>
              <a:off x="8243462" y="2699425"/>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sp>
        <p:nvSpPr>
          <p:cNvPr id="81" name="TextBox 80">
            <a:extLst>
              <a:ext uri="{FF2B5EF4-FFF2-40B4-BE49-F238E27FC236}">
                <a16:creationId xmlns:a16="http://schemas.microsoft.com/office/drawing/2014/main" id="{285B8330-541C-4608-9515-41352776B7A8}"/>
              </a:ext>
            </a:extLst>
          </p:cNvPr>
          <p:cNvSpPr txBox="1"/>
          <p:nvPr/>
        </p:nvSpPr>
        <p:spPr>
          <a:xfrm>
            <a:off x="7522298" y="1066464"/>
            <a:ext cx="1794511" cy="323165"/>
          </a:xfrm>
          <a:prstGeom prst="rect">
            <a:avLst/>
          </a:prstGeom>
          <a:noFill/>
        </p:spPr>
        <p:txBody>
          <a:bodyPr wrap="square" rtlCol="0">
            <a:spAutoFit/>
          </a:bodyPr>
          <a:lstStyle/>
          <a:p>
            <a:r>
              <a:rPr lang="en-US" sz="1500" b="1" spc="225">
                <a:solidFill>
                  <a:schemeClr val="bg1"/>
                </a:solidFill>
                <a:effectLst>
                  <a:outerShdw blurRad="63500" algn="ctr" rotWithShape="0">
                    <a:prstClr val="black">
                      <a:alpha val="40000"/>
                    </a:prstClr>
                  </a:outerShdw>
                </a:effectLst>
                <a:latin typeface="Open Sans Extrabold" panose="020B0906030804020204" pitchFamily="34" charset="0"/>
              </a:rPr>
              <a:t>INSPECTION</a:t>
            </a:r>
          </a:p>
        </p:txBody>
      </p:sp>
      <p:sp>
        <p:nvSpPr>
          <p:cNvPr id="82" name="TextBox 81">
            <a:extLst>
              <a:ext uri="{FF2B5EF4-FFF2-40B4-BE49-F238E27FC236}">
                <a16:creationId xmlns:a16="http://schemas.microsoft.com/office/drawing/2014/main" id="{B37872E1-B5F4-4D64-8CAE-6582ED556DAC}"/>
              </a:ext>
            </a:extLst>
          </p:cNvPr>
          <p:cNvSpPr txBox="1"/>
          <p:nvPr/>
        </p:nvSpPr>
        <p:spPr>
          <a:xfrm>
            <a:off x="8153401" y="3429001"/>
            <a:ext cx="2018943" cy="323165"/>
          </a:xfrm>
          <a:prstGeom prst="rect">
            <a:avLst/>
          </a:prstGeom>
          <a:noFill/>
        </p:spPr>
        <p:txBody>
          <a:bodyPr wrap="square" rtlCol="0">
            <a:spAutoFit/>
          </a:bodyPr>
          <a:lstStyle/>
          <a:p>
            <a:r>
              <a:rPr lang="en-US" sz="1500" b="1" spc="225">
                <a:solidFill>
                  <a:schemeClr val="bg1"/>
                </a:solidFill>
                <a:effectLst>
                  <a:outerShdw blurRad="63500" algn="ctr" rotWithShape="0">
                    <a:prstClr val="black">
                      <a:alpha val="40000"/>
                    </a:prstClr>
                  </a:outerShdw>
                </a:effectLst>
                <a:latin typeface="Open Sans Extrabold" panose="020B0906030804020204" pitchFamily="34" charset="0"/>
              </a:rPr>
              <a:t>MAINTENANCE</a:t>
            </a:r>
          </a:p>
        </p:txBody>
      </p:sp>
      <p:sp>
        <p:nvSpPr>
          <p:cNvPr id="83" name="TextBox 82">
            <a:extLst>
              <a:ext uri="{FF2B5EF4-FFF2-40B4-BE49-F238E27FC236}">
                <a16:creationId xmlns:a16="http://schemas.microsoft.com/office/drawing/2014/main" id="{B4DE39E3-CB77-44BA-B076-60B9ABEF0007}"/>
              </a:ext>
            </a:extLst>
          </p:cNvPr>
          <p:cNvSpPr txBox="1"/>
          <p:nvPr/>
        </p:nvSpPr>
        <p:spPr>
          <a:xfrm>
            <a:off x="3515555" y="5570807"/>
            <a:ext cx="1285109" cy="323165"/>
          </a:xfrm>
          <a:prstGeom prst="rect">
            <a:avLst/>
          </a:prstGeom>
          <a:noFill/>
        </p:spPr>
        <p:txBody>
          <a:bodyPr wrap="square" rtlCol="0">
            <a:spAutoFit/>
          </a:bodyPr>
          <a:lstStyle>
            <a:defPPr>
              <a:defRPr lang="en-US"/>
            </a:defPPr>
            <a:lvl1pPr>
              <a:defRPr sz="1500" b="1" spc="225">
                <a:solidFill>
                  <a:schemeClr val="bg1"/>
                </a:solidFill>
                <a:effectLst>
                  <a:outerShdw blurRad="63500" algn="ctr" rotWithShape="0">
                    <a:prstClr val="black">
                      <a:alpha val="40000"/>
                    </a:prstClr>
                  </a:outerShdw>
                </a:effectLst>
                <a:latin typeface="Open Sans Extrabold" panose="020B0906030804020204" pitchFamily="34" charset="0"/>
              </a:defRPr>
            </a:lvl1pPr>
          </a:lstStyle>
          <a:p>
            <a:r>
              <a:rPr lang="en-IN"/>
              <a:t>USING</a:t>
            </a:r>
          </a:p>
        </p:txBody>
      </p:sp>
      <p:sp>
        <p:nvSpPr>
          <p:cNvPr id="84" name="!!83">
            <a:extLst>
              <a:ext uri="{FF2B5EF4-FFF2-40B4-BE49-F238E27FC236}">
                <a16:creationId xmlns:a16="http://schemas.microsoft.com/office/drawing/2014/main" id="{47071F6C-B1BD-4DFE-8D42-1E3BBC6F398A}"/>
              </a:ext>
            </a:extLst>
          </p:cNvPr>
          <p:cNvSpPr txBox="1"/>
          <p:nvPr/>
        </p:nvSpPr>
        <p:spPr>
          <a:xfrm>
            <a:off x="1902543" y="2305732"/>
            <a:ext cx="1880507" cy="323165"/>
          </a:xfrm>
          <a:prstGeom prst="rect">
            <a:avLst/>
          </a:prstGeom>
          <a:noFill/>
        </p:spPr>
        <p:txBody>
          <a:bodyPr wrap="square" rtlCol="0">
            <a:spAutoFit/>
          </a:bodyPr>
          <a:lstStyle>
            <a:defPPr>
              <a:defRPr lang="en-US"/>
            </a:defPPr>
            <a:lvl1pPr>
              <a:defRPr sz="1500" b="1" spc="225">
                <a:solidFill>
                  <a:schemeClr val="bg1"/>
                </a:solidFill>
                <a:effectLst>
                  <a:outerShdw blurRad="63500" algn="ctr" rotWithShape="0">
                    <a:prstClr val="black">
                      <a:alpha val="40000"/>
                    </a:prstClr>
                  </a:outerShdw>
                </a:effectLst>
                <a:latin typeface="Open Sans Extrabold" panose="020B0906030804020204" pitchFamily="34" charset="0"/>
              </a:defRPr>
            </a:lvl1pPr>
          </a:lstStyle>
          <a:p>
            <a:r>
              <a:rPr lang="en-US"/>
              <a:t>COMFORMITY</a:t>
            </a:r>
          </a:p>
        </p:txBody>
      </p:sp>
      <p:cxnSp>
        <p:nvCxnSpPr>
          <p:cNvPr id="85" name="Connector: Elbow 84">
            <a:extLst>
              <a:ext uri="{FF2B5EF4-FFF2-40B4-BE49-F238E27FC236}">
                <a16:creationId xmlns:a16="http://schemas.microsoft.com/office/drawing/2014/main" id="{E2FD47F9-3C67-478A-8B28-DDA474626F5D}"/>
              </a:ext>
            </a:extLst>
          </p:cNvPr>
          <p:cNvCxnSpPr>
            <a:cxnSpLocks/>
            <a:stCxn id="74" idx="6"/>
          </p:cNvCxnSpPr>
          <p:nvPr/>
        </p:nvCxnSpPr>
        <p:spPr>
          <a:xfrm flipV="1">
            <a:off x="6376123" y="1223524"/>
            <a:ext cx="1005395" cy="1216"/>
          </a:xfrm>
          <a:prstGeom prst="bentConnector3">
            <a:avLst>
              <a:gd name="adj1" fmla="val 50000"/>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8FA12344-7B49-4C15-B916-F9560C3D1167}"/>
              </a:ext>
            </a:extLst>
          </p:cNvPr>
          <p:cNvCxnSpPr>
            <a:cxnSpLocks/>
          </p:cNvCxnSpPr>
          <p:nvPr/>
        </p:nvCxnSpPr>
        <p:spPr>
          <a:xfrm flipV="1">
            <a:off x="4800665" y="5386567"/>
            <a:ext cx="1017055" cy="368483"/>
          </a:xfrm>
          <a:prstGeom prst="bentConnector3">
            <a:avLst>
              <a:gd name="adj1" fmla="val 100947"/>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F9034ACC-B458-4D99-B4C4-7FC081C10A4B}"/>
              </a:ext>
            </a:extLst>
          </p:cNvPr>
          <p:cNvCxnSpPr>
            <a:cxnSpLocks/>
          </p:cNvCxnSpPr>
          <p:nvPr/>
        </p:nvCxnSpPr>
        <p:spPr>
          <a:xfrm rot="10800000">
            <a:off x="8178465" y="3022340"/>
            <a:ext cx="850881" cy="336685"/>
          </a:xfrm>
          <a:prstGeom prst="bentConnector3">
            <a:avLst>
              <a:gd name="adj1" fmla="val -747"/>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178A3893-1A76-4B0F-A02E-AB8BED184757}"/>
              </a:ext>
            </a:extLst>
          </p:cNvPr>
          <p:cNvCxnSpPr>
            <a:cxnSpLocks/>
          </p:cNvCxnSpPr>
          <p:nvPr/>
        </p:nvCxnSpPr>
        <p:spPr>
          <a:xfrm>
            <a:off x="2834075" y="2673507"/>
            <a:ext cx="681480" cy="340719"/>
          </a:xfrm>
          <a:prstGeom prst="bentConnector3">
            <a:avLst>
              <a:gd name="adj1" fmla="val 1547"/>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8" name="Graphic 107" descr="Checklist">
            <a:extLst>
              <a:ext uri="{FF2B5EF4-FFF2-40B4-BE49-F238E27FC236}">
                <a16:creationId xmlns:a16="http://schemas.microsoft.com/office/drawing/2014/main" id="{E164D5EC-1777-4A9E-993D-F71EDF0F4F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5791" y="2683089"/>
            <a:ext cx="672023" cy="672023"/>
          </a:xfrm>
          <a:prstGeom prst="rect">
            <a:avLst/>
          </a:prstGeom>
        </p:spPr>
      </p:pic>
      <p:pic>
        <p:nvPicPr>
          <p:cNvPr id="110" name="Graphic 109" descr="Tools">
            <a:extLst>
              <a:ext uri="{FF2B5EF4-FFF2-40B4-BE49-F238E27FC236}">
                <a16:creationId xmlns:a16="http://schemas.microsoft.com/office/drawing/2014/main" id="{ED9E0DB8-0151-40B0-B43C-FDCD09C7E4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82618" y="2713073"/>
            <a:ext cx="618537" cy="618537"/>
          </a:xfrm>
          <a:prstGeom prst="rect">
            <a:avLst/>
          </a:prstGeom>
        </p:spPr>
      </p:pic>
      <p:pic>
        <p:nvPicPr>
          <p:cNvPr id="112" name="Graphic 111" descr="Power">
            <a:extLst>
              <a:ext uri="{FF2B5EF4-FFF2-40B4-BE49-F238E27FC236}">
                <a16:creationId xmlns:a16="http://schemas.microsoft.com/office/drawing/2014/main" id="{BCDD0FE6-D3D1-4FD6-B40C-477E30FF9F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08218" y="4479130"/>
            <a:ext cx="645383" cy="645383"/>
          </a:xfrm>
          <a:prstGeom prst="rect">
            <a:avLst/>
          </a:prstGeom>
        </p:spPr>
      </p:pic>
    </p:spTree>
    <p:extLst>
      <p:ext uri="{BB962C8B-B14F-4D97-AF65-F5344CB8AC3E}">
        <p14:creationId xmlns:p14="http://schemas.microsoft.com/office/powerpoint/2010/main" val="944045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 calcmode="lin" valueType="num">
                                      <p:cBhvr additive="base">
                                        <p:cTn id="10" dur="1000" fill="hold"/>
                                        <p:tgtEl>
                                          <p:spTgt spid="81"/>
                                        </p:tgtEl>
                                        <p:attrNameLst>
                                          <p:attrName>ppt_x</p:attrName>
                                        </p:attrNameLst>
                                      </p:cBhvr>
                                      <p:tavLst>
                                        <p:tav tm="0">
                                          <p:val>
                                            <p:strVal val="1+#ppt_w/2"/>
                                          </p:val>
                                        </p:tav>
                                        <p:tav tm="100000">
                                          <p:val>
                                            <p:strVal val="#ppt_x"/>
                                          </p:val>
                                        </p:tav>
                                      </p:tavLst>
                                    </p:anim>
                                    <p:anim calcmode="lin" valueType="num">
                                      <p:cBhvr additive="base">
                                        <p:cTn id="11" dur="1000" fill="hold"/>
                                        <p:tgtEl>
                                          <p:spTgt spid="81"/>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1000" fill="hold"/>
                                        <p:tgtEl>
                                          <p:spTgt spid="82"/>
                                        </p:tgtEl>
                                        <p:attrNameLst>
                                          <p:attrName>ppt_x</p:attrName>
                                        </p:attrNameLst>
                                      </p:cBhvr>
                                      <p:tavLst>
                                        <p:tav tm="0">
                                          <p:val>
                                            <p:strVal val="#ppt_x"/>
                                          </p:val>
                                        </p:tav>
                                        <p:tav tm="100000">
                                          <p:val>
                                            <p:strVal val="#ppt_x"/>
                                          </p:val>
                                        </p:tav>
                                      </p:tavLst>
                                    </p:anim>
                                    <p:anim calcmode="lin" valueType="num">
                                      <p:cBhvr additive="base">
                                        <p:cTn id="16" dur="1000" fill="hold"/>
                                        <p:tgtEl>
                                          <p:spTgt spid="82"/>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1000" fill="hold"/>
                                        <p:tgtEl>
                                          <p:spTgt spid="83"/>
                                        </p:tgtEl>
                                        <p:attrNameLst>
                                          <p:attrName>ppt_x</p:attrName>
                                        </p:attrNameLst>
                                      </p:cBhvr>
                                      <p:tavLst>
                                        <p:tav tm="0">
                                          <p:val>
                                            <p:strVal val="0-#ppt_w/2"/>
                                          </p:val>
                                        </p:tav>
                                        <p:tav tm="100000">
                                          <p:val>
                                            <p:strVal val="#ppt_x"/>
                                          </p:val>
                                        </p:tav>
                                      </p:tavLst>
                                    </p:anim>
                                    <p:anim calcmode="lin" valueType="num">
                                      <p:cBhvr additive="base">
                                        <p:cTn id="21" dur="10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1"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1000" fill="hold"/>
                                        <p:tgtEl>
                                          <p:spTgt spid="84"/>
                                        </p:tgtEl>
                                        <p:attrNameLst>
                                          <p:attrName>ppt_x</p:attrName>
                                        </p:attrNameLst>
                                      </p:cBhvr>
                                      <p:tavLst>
                                        <p:tav tm="0">
                                          <p:val>
                                            <p:strVal val="#ppt_x"/>
                                          </p:val>
                                        </p:tav>
                                        <p:tav tm="100000">
                                          <p:val>
                                            <p:strVal val="#ppt_x"/>
                                          </p:val>
                                        </p:tav>
                                      </p:tavLst>
                                    </p:anim>
                                    <p:anim calcmode="lin" valueType="num">
                                      <p:cBhvr additive="base">
                                        <p:cTn id="26"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1" grpId="0"/>
      <p:bldP spid="82" grpId="0"/>
      <p:bldP spid="83"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A7F0C0A-A7A6-4124-AE94-47F784906103}"/>
              </a:ext>
            </a:extLst>
          </p:cNvPr>
          <p:cNvSpPr txBox="1"/>
          <p:nvPr/>
        </p:nvSpPr>
        <p:spPr>
          <a:xfrm>
            <a:off x="783165" y="633723"/>
            <a:ext cx="3199883" cy="954107"/>
          </a:xfrm>
          <a:prstGeom prst="rect">
            <a:avLst/>
          </a:prstGeom>
          <a:noFill/>
        </p:spPr>
        <p:txBody>
          <a:bodyPr wrap="square" rtlCol="0">
            <a:spAutoFit/>
          </a:bodyPr>
          <a:lstStyle/>
          <a:p>
            <a:pPr algn="ctr"/>
            <a:r>
              <a:rPr lang="en-US" sz="2800" b="1">
                <a:solidFill>
                  <a:srgbClr val="E4037E"/>
                </a:solidFill>
                <a:latin typeface="Montserrat" panose="00000500000000000000" pitchFamily="50" charset="0"/>
              </a:rPr>
              <a:t>COMFORMITY ACTIVITY</a:t>
            </a:r>
          </a:p>
        </p:txBody>
      </p:sp>
      <p:grpSp>
        <p:nvGrpSpPr>
          <p:cNvPr id="23" name="Group 22">
            <a:extLst>
              <a:ext uri="{FF2B5EF4-FFF2-40B4-BE49-F238E27FC236}">
                <a16:creationId xmlns:a16="http://schemas.microsoft.com/office/drawing/2014/main" id="{D3CDD5EB-AF26-4C77-BDE1-19B1C5ED91E7}"/>
              </a:ext>
            </a:extLst>
          </p:cNvPr>
          <p:cNvGrpSpPr/>
          <p:nvPr/>
        </p:nvGrpSpPr>
        <p:grpSpPr>
          <a:xfrm>
            <a:off x="1140258" y="2680130"/>
            <a:ext cx="2392559" cy="2392559"/>
            <a:chOff x="217572" y="577466"/>
            <a:chExt cx="5887554" cy="5887554"/>
          </a:xfrm>
          <a:blipFill dpi="0" rotWithShape="1">
            <a:blip r:embed="rId3"/>
            <a:srcRect/>
            <a:stretch>
              <a:fillRect/>
            </a:stretch>
          </a:blipFill>
        </p:grpSpPr>
        <p:grpSp>
          <p:nvGrpSpPr>
            <p:cNvPr id="24" name="Group 23">
              <a:extLst>
                <a:ext uri="{FF2B5EF4-FFF2-40B4-BE49-F238E27FC236}">
                  <a16:creationId xmlns:a16="http://schemas.microsoft.com/office/drawing/2014/main" id="{EB5AE6BD-7030-4924-BE80-44EBFF1F0DEF}"/>
                </a:ext>
              </a:extLst>
            </p:cNvPr>
            <p:cNvGrpSpPr/>
            <p:nvPr/>
          </p:nvGrpSpPr>
          <p:grpSpPr>
            <a:xfrm rot="2700000">
              <a:off x="502048" y="861942"/>
              <a:ext cx="5318603" cy="5318603"/>
              <a:chOff x="1010653" y="786064"/>
              <a:chExt cx="4443664" cy="4443664"/>
            </a:xfrm>
            <a:grpFill/>
          </p:grpSpPr>
          <p:sp>
            <p:nvSpPr>
              <p:cNvPr id="30" name="Rectangle 29">
                <a:extLst>
                  <a:ext uri="{FF2B5EF4-FFF2-40B4-BE49-F238E27FC236}">
                    <a16:creationId xmlns:a16="http://schemas.microsoft.com/office/drawing/2014/main" id="{A7F3E892-892D-4DF9-868E-369A01DD96E1}"/>
                  </a:ext>
                </a:extLst>
              </p:cNvPr>
              <p:cNvSpPr/>
              <p:nvPr/>
            </p:nvSpPr>
            <p:spPr>
              <a:xfrm>
                <a:off x="2502569" y="786064"/>
                <a:ext cx="1459832" cy="1459832"/>
              </a:xfrm>
              <a:prstGeom prst="rect">
                <a:avLst/>
              </a:prstGeom>
              <a:solidFill>
                <a:srgbClr val="70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1" name="Rectangle 30">
                <a:extLst>
                  <a:ext uri="{FF2B5EF4-FFF2-40B4-BE49-F238E27FC236}">
                    <a16:creationId xmlns:a16="http://schemas.microsoft.com/office/drawing/2014/main" id="{79E5221E-EA18-4E17-B6FC-5F2902F3DE19}"/>
                  </a:ext>
                </a:extLst>
              </p:cNvPr>
              <p:cNvSpPr/>
              <p:nvPr/>
            </p:nvSpPr>
            <p:spPr>
              <a:xfrm>
                <a:off x="2502569" y="2277980"/>
                <a:ext cx="1459832" cy="14598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40" name="Rectangle 39">
                <a:extLst>
                  <a:ext uri="{FF2B5EF4-FFF2-40B4-BE49-F238E27FC236}">
                    <a16:creationId xmlns:a16="http://schemas.microsoft.com/office/drawing/2014/main" id="{616B924E-4B29-46B4-AAB3-43C55EECBC3E}"/>
                  </a:ext>
                </a:extLst>
              </p:cNvPr>
              <p:cNvSpPr/>
              <p:nvPr/>
            </p:nvSpPr>
            <p:spPr>
              <a:xfrm>
                <a:off x="2502569" y="3769896"/>
                <a:ext cx="1459832" cy="14598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43" name="Rectangle 42">
                <a:extLst>
                  <a:ext uri="{FF2B5EF4-FFF2-40B4-BE49-F238E27FC236}">
                    <a16:creationId xmlns:a16="http://schemas.microsoft.com/office/drawing/2014/main" id="{0D7A9BA8-4205-49DB-B9D1-606F37805DC4}"/>
                  </a:ext>
                </a:extLst>
              </p:cNvPr>
              <p:cNvSpPr/>
              <p:nvPr/>
            </p:nvSpPr>
            <p:spPr>
              <a:xfrm rot="16200000">
                <a:off x="1010653" y="2277980"/>
                <a:ext cx="1459832" cy="1459832"/>
              </a:xfrm>
              <a:prstGeom prst="rect">
                <a:avLst/>
              </a:prstGeom>
              <a:solidFill>
                <a:srgbClr val="70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44" name="Rectangle 43">
                <a:extLst>
                  <a:ext uri="{FF2B5EF4-FFF2-40B4-BE49-F238E27FC236}">
                    <a16:creationId xmlns:a16="http://schemas.microsoft.com/office/drawing/2014/main" id="{118F87B4-C7C7-4C14-9203-A17F80BF12E2}"/>
                  </a:ext>
                </a:extLst>
              </p:cNvPr>
              <p:cNvSpPr/>
              <p:nvPr/>
            </p:nvSpPr>
            <p:spPr>
              <a:xfrm rot="16200000">
                <a:off x="3994485" y="2277980"/>
                <a:ext cx="1459832" cy="14598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sp>
          <p:nvSpPr>
            <p:cNvPr id="25" name="Rectangle 24">
              <a:extLst>
                <a:ext uri="{FF2B5EF4-FFF2-40B4-BE49-F238E27FC236}">
                  <a16:creationId xmlns:a16="http://schemas.microsoft.com/office/drawing/2014/main" id="{211DF2F4-3CC6-4FB6-8649-DB26CC7D11AC}"/>
                </a:ext>
              </a:extLst>
            </p:cNvPr>
            <p:cNvSpPr/>
            <p:nvPr/>
          </p:nvSpPr>
          <p:spPr>
            <a:xfrm rot="2700000">
              <a:off x="2476254" y="577466"/>
              <a:ext cx="1370190" cy="1370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26" name="Rectangle 25">
              <a:extLst>
                <a:ext uri="{FF2B5EF4-FFF2-40B4-BE49-F238E27FC236}">
                  <a16:creationId xmlns:a16="http://schemas.microsoft.com/office/drawing/2014/main" id="{99FF5CF8-C2BA-4075-8552-C253455007E4}"/>
                </a:ext>
              </a:extLst>
            </p:cNvPr>
            <p:cNvSpPr/>
            <p:nvPr/>
          </p:nvSpPr>
          <p:spPr>
            <a:xfrm rot="2700000">
              <a:off x="4734936" y="2836148"/>
              <a:ext cx="1370190" cy="1370190"/>
            </a:xfrm>
            <a:prstGeom prst="rect">
              <a:avLst/>
            </a:prstGeom>
            <a:solidFill>
              <a:srgbClr val="E40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28" name="Rectangle 27">
              <a:extLst>
                <a:ext uri="{FF2B5EF4-FFF2-40B4-BE49-F238E27FC236}">
                  <a16:creationId xmlns:a16="http://schemas.microsoft.com/office/drawing/2014/main" id="{71B9B224-3D1B-4A83-B6E7-85E5A54068D0}"/>
                </a:ext>
              </a:extLst>
            </p:cNvPr>
            <p:cNvSpPr/>
            <p:nvPr/>
          </p:nvSpPr>
          <p:spPr>
            <a:xfrm rot="2700000">
              <a:off x="2476254" y="5094830"/>
              <a:ext cx="1370190" cy="1370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29" name="Rectangle 28">
              <a:extLst>
                <a:ext uri="{FF2B5EF4-FFF2-40B4-BE49-F238E27FC236}">
                  <a16:creationId xmlns:a16="http://schemas.microsoft.com/office/drawing/2014/main" id="{154FF109-D4AB-4CA5-9F45-4A7D03203F24}"/>
                </a:ext>
              </a:extLst>
            </p:cNvPr>
            <p:cNvSpPr/>
            <p:nvPr/>
          </p:nvSpPr>
          <p:spPr>
            <a:xfrm rot="2700000">
              <a:off x="217572" y="2836148"/>
              <a:ext cx="1370190" cy="1370190"/>
            </a:xfrm>
            <a:prstGeom prst="rect">
              <a:avLst/>
            </a:prstGeom>
            <a:solidFill>
              <a:srgbClr val="E40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sp>
        <p:nvSpPr>
          <p:cNvPr id="45" name="Rectangle 44">
            <a:extLst>
              <a:ext uri="{FF2B5EF4-FFF2-40B4-BE49-F238E27FC236}">
                <a16:creationId xmlns:a16="http://schemas.microsoft.com/office/drawing/2014/main" id="{A919DC8E-256D-409D-994B-7D2775AFADD1}"/>
              </a:ext>
            </a:extLst>
          </p:cNvPr>
          <p:cNvSpPr/>
          <p:nvPr/>
        </p:nvSpPr>
        <p:spPr>
          <a:xfrm>
            <a:off x="4747093" y="0"/>
            <a:ext cx="744490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46" name="Rectangle 45">
            <a:extLst>
              <a:ext uri="{FF2B5EF4-FFF2-40B4-BE49-F238E27FC236}">
                <a16:creationId xmlns:a16="http://schemas.microsoft.com/office/drawing/2014/main" id="{E2B582B1-E53F-4A6C-99EB-A8F5312F94DC}"/>
              </a:ext>
            </a:extLst>
          </p:cNvPr>
          <p:cNvSpPr/>
          <p:nvPr/>
        </p:nvSpPr>
        <p:spPr>
          <a:xfrm>
            <a:off x="4747093" y="0"/>
            <a:ext cx="7444908" cy="6858000"/>
          </a:xfrm>
          <a:prstGeom prst="rect">
            <a:avLst/>
          </a:prstGeom>
          <a:gradFill flip="none" rotWithShape="1">
            <a:gsLst>
              <a:gs pos="0">
                <a:schemeClr val="accent1">
                  <a:lumMod val="5000"/>
                  <a:lumOff val="95000"/>
                  <a:alpha val="17000"/>
                </a:schemeClr>
              </a:gs>
              <a:gs pos="58000">
                <a:srgbClr val="12879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nvGrpSpPr>
          <p:cNvPr id="47" name="Group 46">
            <a:extLst>
              <a:ext uri="{FF2B5EF4-FFF2-40B4-BE49-F238E27FC236}">
                <a16:creationId xmlns:a16="http://schemas.microsoft.com/office/drawing/2014/main" id="{92F3A582-76B2-41FE-BDD8-6761EF213909}"/>
              </a:ext>
            </a:extLst>
          </p:cNvPr>
          <p:cNvGrpSpPr/>
          <p:nvPr/>
        </p:nvGrpSpPr>
        <p:grpSpPr>
          <a:xfrm>
            <a:off x="5184377" y="5020078"/>
            <a:ext cx="465223" cy="465223"/>
            <a:chOff x="6673514" y="5020075"/>
            <a:chExt cx="465223" cy="465223"/>
          </a:xfrm>
        </p:grpSpPr>
        <p:sp>
          <p:nvSpPr>
            <p:cNvPr id="48" name="Rectangle 47">
              <a:extLst>
                <a:ext uri="{FF2B5EF4-FFF2-40B4-BE49-F238E27FC236}">
                  <a16:creationId xmlns:a16="http://schemas.microsoft.com/office/drawing/2014/main" id="{AF1559AB-13DE-4BAA-A839-5C443EACCC46}"/>
                </a:ext>
              </a:extLst>
            </p:cNvPr>
            <p:cNvSpPr/>
            <p:nvPr/>
          </p:nvSpPr>
          <p:spPr>
            <a:xfrm>
              <a:off x="6673514" y="5020075"/>
              <a:ext cx="465223" cy="465223"/>
            </a:xfrm>
            <a:prstGeom prst="rect">
              <a:avLst/>
            </a:prstGeom>
            <a:solidFill>
              <a:srgbClr val="11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49" name="Graphic 48" descr="Download from cloud">
              <a:extLst>
                <a:ext uri="{FF2B5EF4-FFF2-40B4-BE49-F238E27FC236}">
                  <a16:creationId xmlns:a16="http://schemas.microsoft.com/office/drawing/2014/main" id="{30CDF839-0E01-4078-A342-B0B23B921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5178" y="5072686"/>
              <a:ext cx="360000" cy="360000"/>
            </a:xfrm>
            <a:prstGeom prst="rect">
              <a:avLst/>
            </a:prstGeom>
          </p:spPr>
        </p:pic>
      </p:grpSp>
      <p:grpSp>
        <p:nvGrpSpPr>
          <p:cNvPr id="50" name="Group 49">
            <a:extLst>
              <a:ext uri="{FF2B5EF4-FFF2-40B4-BE49-F238E27FC236}">
                <a16:creationId xmlns:a16="http://schemas.microsoft.com/office/drawing/2014/main" id="{70E6F621-0A55-4FC5-93D7-4E2FEBD33ACF}"/>
              </a:ext>
            </a:extLst>
          </p:cNvPr>
          <p:cNvGrpSpPr/>
          <p:nvPr/>
        </p:nvGrpSpPr>
        <p:grpSpPr>
          <a:xfrm>
            <a:off x="5184378" y="3367741"/>
            <a:ext cx="465223" cy="465223"/>
            <a:chOff x="6673515" y="3520138"/>
            <a:chExt cx="465223" cy="465223"/>
          </a:xfrm>
        </p:grpSpPr>
        <p:sp>
          <p:nvSpPr>
            <p:cNvPr id="51" name="Rectangle 50">
              <a:extLst>
                <a:ext uri="{FF2B5EF4-FFF2-40B4-BE49-F238E27FC236}">
                  <a16:creationId xmlns:a16="http://schemas.microsoft.com/office/drawing/2014/main" id="{AF5D7CFB-65AF-48C6-8DA3-EDB0691FB615}"/>
                </a:ext>
              </a:extLst>
            </p:cNvPr>
            <p:cNvSpPr/>
            <p:nvPr/>
          </p:nvSpPr>
          <p:spPr>
            <a:xfrm>
              <a:off x="6673515" y="3520138"/>
              <a:ext cx="465223" cy="465223"/>
            </a:xfrm>
            <a:prstGeom prst="rect">
              <a:avLst/>
            </a:prstGeom>
            <a:solidFill>
              <a:srgbClr val="11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52" name="Graphic 51" descr="Network">
              <a:extLst>
                <a:ext uri="{FF2B5EF4-FFF2-40B4-BE49-F238E27FC236}">
                  <a16:creationId xmlns:a16="http://schemas.microsoft.com/office/drawing/2014/main" id="{73B6ECC2-299E-4004-A5B0-52DA349575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25178" y="3572749"/>
              <a:ext cx="360000" cy="360000"/>
            </a:xfrm>
            <a:prstGeom prst="rect">
              <a:avLst/>
            </a:prstGeom>
          </p:spPr>
        </p:pic>
      </p:grpSp>
      <p:grpSp>
        <p:nvGrpSpPr>
          <p:cNvPr id="53" name="Group 52">
            <a:extLst>
              <a:ext uri="{FF2B5EF4-FFF2-40B4-BE49-F238E27FC236}">
                <a16:creationId xmlns:a16="http://schemas.microsoft.com/office/drawing/2014/main" id="{1EB6583C-414C-4EDE-86D7-FF6BAAF22B5A}"/>
              </a:ext>
            </a:extLst>
          </p:cNvPr>
          <p:cNvGrpSpPr/>
          <p:nvPr/>
        </p:nvGrpSpPr>
        <p:grpSpPr>
          <a:xfrm>
            <a:off x="5184378" y="1639203"/>
            <a:ext cx="465223" cy="465223"/>
            <a:chOff x="6673516" y="2020201"/>
            <a:chExt cx="465223" cy="465223"/>
          </a:xfrm>
        </p:grpSpPr>
        <p:sp>
          <p:nvSpPr>
            <p:cNvPr id="54" name="Rectangle 53">
              <a:extLst>
                <a:ext uri="{FF2B5EF4-FFF2-40B4-BE49-F238E27FC236}">
                  <a16:creationId xmlns:a16="http://schemas.microsoft.com/office/drawing/2014/main" id="{74AAAFF6-31F5-4680-B1F1-7BC2C7ABDFBC}"/>
                </a:ext>
              </a:extLst>
            </p:cNvPr>
            <p:cNvSpPr/>
            <p:nvPr/>
          </p:nvSpPr>
          <p:spPr>
            <a:xfrm>
              <a:off x="6673516" y="2020201"/>
              <a:ext cx="465223" cy="465223"/>
            </a:xfrm>
            <a:prstGeom prst="rect">
              <a:avLst/>
            </a:prstGeom>
            <a:solidFill>
              <a:srgbClr val="11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55" name="Graphic 54" descr="Lightbulb">
              <a:extLst>
                <a:ext uri="{FF2B5EF4-FFF2-40B4-BE49-F238E27FC236}">
                  <a16:creationId xmlns:a16="http://schemas.microsoft.com/office/drawing/2014/main" id="{07539B6A-720D-4048-8E11-AB91D53E03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6125" y="2072812"/>
              <a:ext cx="360000" cy="360000"/>
            </a:xfrm>
            <a:prstGeom prst="rect">
              <a:avLst/>
            </a:prstGeom>
          </p:spPr>
        </p:pic>
      </p:grpSp>
      <p:grpSp>
        <p:nvGrpSpPr>
          <p:cNvPr id="57" name="Group 56">
            <a:extLst>
              <a:ext uri="{FF2B5EF4-FFF2-40B4-BE49-F238E27FC236}">
                <a16:creationId xmlns:a16="http://schemas.microsoft.com/office/drawing/2014/main" id="{4BBAF01D-98E5-49BC-BD21-FA3B081AA99F}"/>
              </a:ext>
            </a:extLst>
          </p:cNvPr>
          <p:cNvGrpSpPr/>
          <p:nvPr/>
        </p:nvGrpSpPr>
        <p:grpSpPr>
          <a:xfrm>
            <a:off x="5725797" y="1447806"/>
            <a:ext cx="4942203" cy="692829"/>
            <a:chOff x="7251893" y="2252812"/>
            <a:chExt cx="4838435" cy="535509"/>
          </a:xfrm>
        </p:grpSpPr>
        <p:sp>
          <p:nvSpPr>
            <p:cNvPr id="58" name="TextBox 57">
              <a:extLst>
                <a:ext uri="{FF2B5EF4-FFF2-40B4-BE49-F238E27FC236}">
                  <a16:creationId xmlns:a16="http://schemas.microsoft.com/office/drawing/2014/main" id="{CC99D61A-D4A5-47F1-9CCA-4F4B7BEBB3A2}"/>
                </a:ext>
              </a:extLst>
            </p:cNvPr>
            <p:cNvSpPr txBox="1"/>
            <p:nvPr/>
          </p:nvSpPr>
          <p:spPr>
            <a:xfrm>
              <a:off x="7251893" y="2252812"/>
              <a:ext cx="4826953" cy="309257"/>
            </a:xfrm>
            <a:prstGeom prst="rect">
              <a:avLst/>
            </a:prstGeom>
            <a:noFill/>
          </p:spPr>
          <p:txBody>
            <a:bodyPr wrap="square" rtlCol="0">
              <a:spAutoFit/>
            </a:bodyPr>
            <a:lstStyle/>
            <a:p>
              <a:r>
                <a:rPr lang="en-US" sz="2000" b="1" spc="600" dirty="0">
                  <a:solidFill>
                    <a:schemeClr val="bg1">
                      <a:lumMod val="95000"/>
                    </a:schemeClr>
                  </a:solidFill>
                  <a:latin typeface="Nexa Light" panose="02000000000000000000" pitchFamily="50" charset="0"/>
                  <a:sym typeface="Arial"/>
                </a:rPr>
                <a:t>Domestic production</a:t>
              </a:r>
              <a:endParaRPr lang="en-IN" sz="2000" b="1" spc="600" dirty="0">
                <a:solidFill>
                  <a:schemeClr val="bg1">
                    <a:lumMod val="95000"/>
                  </a:schemeClr>
                </a:solidFill>
                <a:latin typeface="Nexa Light" panose="02000000000000000000" pitchFamily="50" charset="0"/>
              </a:endParaRPr>
            </a:p>
          </p:txBody>
        </p:sp>
        <p:sp>
          <p:nvSpPr>
            <p:cNvPr id="59" name="TextBox 58">
              <a:extLst>
                <a:ext uri="{FF2B5EF4-FFF2-40B4-BE49-F238E27FC236}">
                  <a16:creationId xmlns:a16="http://schemas.microsoft.com/office/drawing/2014/main" id="{B7A539D6-6053-49CC-BE98-FE8DCF4E46DC}"/>
                </a:ext>
              </a:extLst>
            </p:cNvPr>
            <p:cNvSpPr txBox="1"/>
            <p:nvPr/>
          </p:nvSpPr>
          <p:spPr>
            <a:xfrm>
              <a:off x="7263375" y="2574220"/>
              <a:ext cx="4826953" cy="214101"/>
            </a:xfrm>
            <a:prstGeom prst="rect">
              <a:avLst/>
            </a:prstGeom>
            <a:noFill/>
          </p:spPr>
          <p:txBody>
            <a:bodyPr wrap="square" rtlCol="0">
              <a:spAutoFit/>
            </a:bodyPr>
            <a:lstStyle/>
            <a:p>
              <a:pPr lvl="0" algn="just">
                <a:buClr>
                  <a:srgbClr val="128791"/>
                </a:buClr>
                <a:buSzPts val="1800"/>
              </a:pPr>
              <a:r>
                <a:rPr lang="en-US" sz="1200" spc="300" dirty="0">
                  <a:solidFill>
                    <a:schemeClr val="bg1">
                      <a:lumMod val="95000"/>
                    </a:schemeClr>
                  </a:solidFill>
                  <a:latin typeface="Nexa Light" panose="02000000000000000000" pitchFamily="50" charset="0"/>
                </a:rPr>
                <a:t>Conformity announcement</a:t>
              </a:r>
            </a:p>
          </p:txBody>
        </p:sp>
      </p:grpSp>
      <p:grpSp>
        <p:nvGrpSpPr>
          <p:cNvPr id="60" name="Group 59">
            <a:extLst>
              <a:ext uri="{FF2B5EF4-FFF2-40B4-BE49-F238E27FC236}">
                <a16:creationId xmlns:a16="http://schemas.microsoft.com/office/drawing/2014/main" id="{CEDAEB82-CAA6-4DA4-A59F-3B8F3909DE0C}"/>
              </a:ext>
            </a:extLst>
          </p:cNvPr>
          <p:cNvGrpSpPr/>
          <p:nvPr/>
        </p:nvGrpSpPr>
        <p:grpSpPr>
          <a:xfrm>
            <a:off x="5757012" y="3200400"/>
            <a:ext cx="4910989" cy="706175"/>
            <a:chOff x="7251893" y="2252812"/>
            <a:chExt cx="4838435" cy="528852"/>
          </a:xfrm>
        </p:grpSpPr>
        <p:sp>
          <p:nvSpPr>
            <p:cNvPr id="61" name="TextBox 60">
              <a:extLst>
                <a:ext uri="{FF2B5EF4-FFF2-40B4-BE49-F238E27FC236}">
                  <a16:creationId xmlns:a16="http://schemas.microsoft.com/office/drawing/2014/main" id="{1027D03F-2D16-4A83-BD19-B772630BED8A}"/>
                </a:ext>
              </a:extLst>
            </p:cNvPr>
            <p:cNvSpPr txBox="1"/>
            <p:nvPr/>
          </p:nvSpPr>
          <p:spPr>
            <a:xfrm>
              <a:off x="7251893" y="2252812"/>
              <a:ext cx="4826953" cy="299641"/>
            </a:xfrm>
            <a:prstGeom prst="rect">
              <a:avLst/>
            </a:prstGeom>
            <a:noFill/>
          </p:spPr>
          <p:txBody>
            <a:bodyPr wrap="square" rtlCol="0">
              <a:spAutoFit/>
            </a:bodyPr>
            <a:lstStyle/>
            <a:p>
              <a:r>
                <a:rPr lang="en-US" sz="2000" b="1" spc="600" dirty="0">
                  <a:solidFill>
                    <a:schemeClr val="bg1">
                      <a:lumMod val="95000"/>
                    </a:schemeClr>
                  </a:solidFill>
                  <a:latin typeface="Nexa Light" panose="02000000000000000000" pitchFamily="50" charset="0"/>
                  <a:sym typeface="Arial"/>
                </a:rPr>
                <a:t>Import production</a:t>
              </a:r>
              <a:endParaRPr lang="en-IN" sz="2000" b="1" spc="600" dirty="0">
                <a:solidFill>
                  <a:schemeClr val="bg1">
                    <a:lumMod val="95000"/>
                  </a:schemeClr>
                </a:solidFill>
                <a:latin typeface="Nexa Light" panose="02000000000000000000" pitchFamily="50" charset="0"/>
              </a:endParaRPr>
            </a:p>
          </p:txBody>
        </p:sp>
        <p:sp>
          <p:nvSpPr>
            <p:cNvPr id="62" name="TextBox 61">
              <a:extLst>
                <a:ext uri="{FF2B5EF4-FFF2-40B4-BE49-F238E27FC236}">
                  <a16:creationId xmlns:a16="http://schemas.microsoft.com/office/drawing/2014/main" id="{6672A1C3-0D8F-4A8D-B83B-E82C80827BCA}"/>
                </a:ext>
              </a:extLst>
            </p:cNvPr>
            <p:cNvSpPr txBox="1"/>
            <p:nvPr/>
          </p:nvSpPr>
          <p:spPr>
            <a:xfrm>
              <a:off x="7263375" y="2574220"/>
              <a:ext cx="4826953" cy="207444"/>
            </a:xfrm>
            <a:prstGeom prst="rect">
              <a:avLst/>
            </a:prstGeom>
            <a:noFill/>
          </p:spPr>
          <p:txBody>
            <a:bodyPr wrap="square" rtlCol="0">
              <a:spAutoFit/>
            </a:bodyPr>
            <a:lstStyle/>
            <a:p>
              <a:pPr lvl="0" algn="just">
                <a:buClr>
                  <a:srgbClr val="128791"/>
                </a:buClr>
                <a:buSzPts val="1800"/>
              </a:pPr>
              <a:r>
                <a:rPr lang="en-US" sz="1200" spc="300">
                  <a:solidFill>
                    <a:schemeClr val="bg1">
                      <a:lumMod val="95000"/>
                    </a:schemeClr>
                  </a:solidFill>
                  <a:latin typeface="Nexa Light" panose="02000000000000000000" pitchFamily="50" charset="0"/>
                </a:rPr>
                <a:t>Check the quality when importing </a:t>
              </a:r>
            </a:p>
          </p:txBody>
        </p:sp>
      </p:grpSp>
      <p:grpSp>
        <p:nvGrpSpPr>
          <p:cNvPr id="63" name="Group 62">
            <a:extLst>
              <a:ext uri="{FF2B5EF4-FFF2-40B4-BE49-F238E27FC236}">
                <a16:creationId xmlns:a16="http://schemas.microsoft.com/office/drawing/2014/main" id="{B94AF472-BE51-4E71-8EAE-0ABFF91E450B}"/>
              </a:ext>
            </a:extLst>
          </p:cNvPr>
          <p:cNvGrpSpPr/>
          <p:nvPr/>
        </p:nvGrpSpPr>
        <p:grpSpPr>
          <a:xfrm>
            <a:off x="5762753" y="4715534"/>
            <a:ext cx="4524249" cy="1246233"/>
            <a:chOff x="7251893" y="2252812"/>
            <a:chExt cx="4838435" cy="964630"/>
          </a:xfrm>
        </p:grpSpPr>
        <p:sp>
          <p:nvSpPr>
            <p:cNvPr id="64" name="TextBox 63">
              <a:extLst>
                <a:ext uri="{FF2B5EF4-FFF2-40B4-BE49-F238E27FC236}">
                  <a16:creationId xmlns:a16="http://schemas.microsoft.com/office/drawing/2014/main" id="{DC7FE2D9-EF92-4DD5-A434-B4C29377C4D0}"/>
                </a:ext>
              </a:extLst>
            </p:cNvPr>
            <p:cNvSpPr txBox="1"/>
            <p:nvPr/>
          </p:nvSpPr>
          <p:spPr>
            <a:xfrm>
              <a:off x="7251893" y="2252812"/>
              <a:ext cx="4826953" cy="309700"/>
            </a:xfrm>
            <a:prstGeom prst="rect">
              <a:avLst/>
            </a:prstGeom>
            <a:noFill/>
          </p:spPr>
          <p:txBody>
            <a:bodyPr wrap="square" rtlCol="0">
              <a:spAutoFit/>
            </a:bodyPr>
            <a:lstStyle/>
            <a:p>
              <a:r>
                <a:rPr lang="en-US" sz="2000" b="1" spc="600">
                  <a:solidFill>
                    <a:schemeClr val="bg1">
                      <a:lumMod val="95000"/>
                    </a:schemeClr>
                  </a:solidFill>
                  <a:latin typeface="Nexa Light" panose="02000000000000000000" pitchFamily="50" charset="0"/>
                </a:rPr>
                <a:t>Certification method</a:t>
              </a:r>
              <a:endParaRPr lang="en-IN" sz="2000" b="1" spc="600">
                <a:solidFill>
                  <a:schemeClr val="bg1">
                    <a:lumMod val="95000"/>
                  </a:schemeClr>
                </a:solidFill>
                <a:latin typeface="Nexa Light" panose="02000000000000000000" pitchFamily="50" charset="0"/>
              </a:endParaRPr>
            </a:p>
          </p:txBody>
        </p:sp>
        <p:sp>
          <p:nvSpPr>
            <p:cNvPr id="65" name="TextBox 64">
              <a:extLst>
                <a:ext uri="{FF2B5EF4-FFF2-40B4-BE49-F238E27FC236}">
                  <a16:creationId xmlns:a16="http://schemas.microsoft.com/office/drawing/2014/main" id="{86171C26-7CEA-47F2-8CBB-68933783A794}"/>
                </a:ext>
              </a:extLst>
            </p:cNvPr>
            <p:cNvSpPr txBox="1"/>
            <p:nvPr/>
          </p:nvSpPr>
          <p:spPr>
            <a:xfrm>
              <a:off x="7263375" y="2574220"/>
              <a:ext cx="4826953" cy="643222"/>
            </a:xfrm>
            <a:prstGeom prst="rect">
              <a:avLst/>
            </a:prstGeom>
            <a:noFill/>
          </p:spPr>
          <p:txBody>
            <a:bodyPr wrap="square" rtlCol="0">
              <a:spAutoFit/>
            </a:bodyPr>
            <a:lstStyle/>
            <a:p>
              <a:pPr algn="just">
                <a:buClr>
                  <a:srgbClr val="128791"/>
                </a:buClr>
                <a:buSzPts val="1800"/>
              </a:pPr>
              <a:r>
                <a:rPr lang="en-US" sz="1200" spc="300" dirty="0">
                  <a:solidFill>
                    <a:schemeClr val="bg1">
                      <a:lumMod val="95000"/>
                    </a:schemeClr>
                  </a:solidFill>
                  <a:latin typeface="Nexa Light" panose="02000000000000000000" pitchFamily="50" charset="0"/>
                </a:rPr>
                <a:t>Method 5, method 7 or method 8 promulgated together with Circular No. 28/2012/TT-BKHCN &amp; Circular No. 02/2017/TT-BKHCN</a:t>
              </a:r>
              <a:r>
                <a:rPr lang="en-US" sz="1200" spc="300" dirty="0">
                  <a:solidFill>
                    <a:schemeClr val="bg1">
                      <a:lumMod val="95000"/>
                    </a:schemeClr>
                  </a:solidFill>
                  <a:latin typeface="Nexa Light" panose="02000000000000000000" pitchFamily="50" charset="0"/>
                  <a:sym typeface="Arial"/>
                </a:rPr>
                <a:t> </a:t>
              </a:r>
              <a:endParaRPr lang="en-US" sz="1200" spc="300" dirty="0">
                <a:solidFill>
                  <a:schemeClr val="bg1">
                    <a:lumMod val="95000"/>
                  </a:schemeClr>
                </a:solidFill>
                <a:latin typeface="Nexa Light" panose="02000000000000000000" pitchFamily="50" charset="0"/>
              </a:endParaRPr>
            </a:p>
          </p:txBody>
        </p:sp>
      </p:grpSp>
      <p:sp>
        <p:nvSpPr>
          <p:cNvPr id="66" name="Rectangle 65">
            <a:extLst>
              <a:ext uri="{FF2B5EF4-FFF2-40B4-BE49-F238E27FC236}">
                <a16:creationId xmlns:a16="http://schemas.microsoft.com/office/drawing/2014/main" id="{6DA64D60-0274-4FB6-8D33-0FDF5433B264}"/>
              </a:ext>
            </a:extLst>
          </p:cNvPr>
          <p:cNvSpPr/>
          <p:nvPr/>
        </p:nvSpPr>
        <p:spPr>
          <a:xfrm>
            <a:off x="4694041" y="1439015"/>
            <a:ext cx="144379" cy="4475112"/>
          </a:xfrm>
          <a:prstGeom prst="rect">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7" name="TextBox 36">
            <a:extLst>
              <a:ext uri="{FF2B5EF4-FFF2-40B4-BE49-F238E27FC236}">
                <a16:creationId xmlns:a16="http://schemas.microsoft.com/office/drawing/2014/main" id="{0C630202-0AF2-4C1A-8AF7-ECA08F063152}"/>
              </a:ext>
            </a:extLst>
          </p:cNvPr>
          <p:cNvSpPr txBox="1"/>
          <p:nvPr/>
        </p:nvSpPr>
        <p:spPr>
          <a:xfrm>
            <a:off x="6553201" y="-2956788"/>
            <a:ext cx="4390212" cy="523220"/>
          </a:xfrm>
          <a:prstGeom prst="rect">
            <a:avLst/>
          </a:prstGeom>
          <a:solidFill>
            <a:srgbClr val="70BCC2">
              <a:alpha val="0"/>
            </a:srgbClr>
          </a:solidFill>
        </p:spPr>
        <p:txBody>
          <a:bodyPr wrap="square" rtlCol="0">
            <a:spAutoFit/>
          </a:bodyPr>
          <a:lstStyle/>
          <a:p>
            <a:pPr algn="ctr"/>
            <a:r>
              <a:rPr lang="en-US" sz="2800" b="1">
                <a:solidFill>
                  <a:srgbClr val="128791"/>
                </a:solidFill>
                <a:latin typeface="Montserrat" panose="00000500000000000000" pitchFamily="50" charset="0"/>
              </a:rPr>
              <a:t>CERTIFICATION BODY</a:t>
            </a:r>
          </a:p>
        </p:txBody>
      </p:sp>
      <p:sp>
        <p:nvSpPr>
          <p:cNvPr id="38" name="Rectangle 37">
            <a:extLst>
              <a:ext uri="{FF2B5EF4-FFF2-40B4-BE49-F238E27FC236}">
                <a16:creationId xmlns:a16="http://schemas.microsoft.com/office/drawing/2014/main" id="{76A64A8A-5064-44F9-8B14-3668ECB581D3}"/>
              </a:ext>
            </a:extLst>
          </p:cNvPr>
          <p:cNvSpPr/>
          <p:nvPr/>
        </p:nvSpPr>
        <p:spPr>
          <a:xfrm>
            <a:off x="7543801" y="-1821469"/>
            <a:ext cx="3604276" cy="1046440"/>
          </a:xfrm>
          <a:prstGeom prst="rect">
            <a:avLst/>
          </a:prstGeom>
        </p:spPr>
        <p:txBody>
          <a:bodyPr wrap="square">
            <a:spAutoFit/>
          </a:bodyPr>
          <a:lstStyle/>
          <a:p>
            <a:pPr>
              <a:spcBef>
                <a:spcPts val="600"/>
              </a:spcBef>
              <a:spcAft>
                <a:spcPts val="600"/>
              </a:spcAft>
              <a:buClr>
                <a:srgbClr val="128791"/>
              </a:buClr>
              <a:buFont typeface="Courier New" panose="02070309020205020404" pitchFamily="49" charset="0"/>
              <a:buChar char="o"/>
            </a:pPr>
            <a:r>
              <a:rPr lang="en-US" sz="1400">
                <a:solidFill>
                  <a:schemeClr val="bg2">
                    <a:lumMod val="10000"/>
                  </a:schemeClr>
                </a:solidFill>
                <a:latin typeface="Montserrat" panose="00000500000000000000" pitchFamily="50" charset="0"/>
                <a:cs typeface="Arial"/>
              </a:rPr>
              <a:t> Appointed by </a:t>
            </a:r>
            <a:r>
              <a:rPr lang="en-US" sz="1400" err="1">
                <a:solidFill>
                  <a:schemeClr val="bg2">
                    <a:lumMod val="10000"/>
                  </a:schemeClr>
                </a:solidFill>
                <a:latin typeface="Montserrat" panose="00000500000000000000" pitchFamily="50" charset="0"/>
                <a:cs typeface="Arial"/>
              </a:rPr>
              <a:t>Molisa</a:t>
            </a:r>
            <a:r>
              <a:rPr lang="en-US" sz="1400">
                <a:solidFill>
                  <a:schemeClr val="bg2">
                    <a:lumMod val="10000"/>
                  </a:schemeClr>
                </a:solidFill>
                <a:latin typeface="Montserrat" panose="00000500000000000000" pitchFamily="50" charset="0"/>
                <a:cs typeface="Arial"/>
              </a:rPr>
              <a:t> </a:t>
            </a:r>
          </a:p>
          <a:p>
            <a:pPr>
              <a:spcBef>
                <a:spcPts val="600"/>
              </a:spcBef>
              <a:spcAft>
                <a:spcPts val="600"/>
              </a:spcAft>
              <a:buClr>
                <a:srgbClr val="128791"/>
              </a:buClr>
              <a:buFont typeface="Courier New" panose="02070309020205020404" pitchFamily="49" charset="0"/>
              <a:buChar char="o"/>
            </a:pPr>
            <a:r>
              <a:rPr lang="en-US" sz="1400">
                <a:solidFill>
                  <a:schemeClr val="bg2">
                    <a:lumMod val="10000"/>
                  </a:schemeClr>
                </a:solidFill>
                <a:latin typeface="Montserrat" panose="00000500000000000000" pitchFamily="50" charset="0"/>
                <a:cs typeface="Arial"/>
              </a:rPr>
              <a:t> </a:t>
            </a:r>
            <a:r>
              <a:rPr lang="en-US" sz="1400">
                <a:latin typeface="Montserrat" panose="00000500000000000000" pitchFamily="50" charset="0"/>
              </a:rPr>
              <a:t>Facilities for certification activities </a:t>
            </a:r>
          </a:p>
          <a:p>
            <a:pPr>
              <a:spcBef>
                <a:spcPts val="600"/>
              </a:spcBef>
              <a:spcAft>
                <a:spcPts val="600"/>
              </a:spcAft>
              <a:buClr>
                <a:srgbClr val="128791"/>
              </a:buClr>
              <a:buFont typeface="Courier New" panose="02070309020205020404" pitchFamily="49" charset="0"/>
              <a:buChar char="o"/>
            </a:pPr>
            <a:r>
              <a:rPr lang="en-US" sz="1400">
                <a:latin typeface="Montserrat" panose="00000500000000000000" pitchFamily="50" charset="0"/>
              </a:rPr>
              <a:t> At least 04 Auditors </a:t>
            </a:r>
          </a:p>
        </p:txBody>
      </p:sp>
    </p:spTree>
    <p:extLst>
      <p:ext uri="{BB962C8B-B14F-4D97-AF65-F5344CB8AC3E}">
        <p14:creationId xmlns:p14="http://schemas.microsoft.com/office/powerpoint/2010/main" val="426248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282E653-059C-45A8-90A9-8A9A98C22E63}"/>
              </a:ext>
            </a:extLst>
          </p:cNvPr>
          <p:cNvSpPr txBox="1"/>
          <p:nvPr/>
        </p:nvSpPr>
        <p:spPr>
          <a:xfrm>
            <a:off x="7086601" y="1705338"/>
            <a:ext cx="4390212" cy="523220"/>
          </a:xfrm>
          <a:prstGeom prst="rect">
            <a:avLst/>
          </a:prstGeom>
          <a:solidFill>
            <a:srgbClr val="70BCC2">
              <a:alpha val="0"/>
            </a:srgbClr>
          </a:solidFill>
        </p:spPr>
        <p:txBody>
          <a:bodyPr wrap="square" rtlCol="0">
            <a:spAutoFit/>
          </a:bodyPr>
          <a:lstStyle/>
          <a:p>
            <a:pPr algn="ctr"/>
            <a:r>
              <a:rPr lang="en-US" sz="2800" b="1">
                <a:solidFill>
                  <a:srgbClr val="128791"/>
                </a:solidFill>
                <a:latin typeface="Montserrat" panose="00000500000000000000" pitchFamily="50" charset="0"/>
              </a:rPr>
              <a:t>CERTIFICATION BODY</a:t>
            </a:r>
          </a:p>
        </p:txBody>
      </p:sp>
      <p:sp>
        <p:nvSpPr>
          <p:cNvPr id="21" name="Rectangle 20">
            <a:extLst>
              <a:ext uri="{FF2B5EF4-FFF2-40B4-BE49-F238E27FC236}">
                <a16:creationId xmlns:a16="http://schemas.microsoft.com/office/drawing/2014/main" id="{B25ACA8F-7BE1-45E1-9BE2-E2C06A339369}"/>
              </a:ext>
            </a:extLst>
          </p:cNvPr>
          <p:cNvSpPr/>
          <p:nvPr/>
        </p:nvSpPr>
        <p:spPr>
          <a:xfrm>
            <a:off x="7543801" y="2717815"/>
            <a:ext cx="3604276" cy="1046440"/>
          </a:xfrm>
          <a:prstGeom prst="rect">
            <a:avLst/>
          </a:prstGeom>
        </p:spPr>
        <p:txBody>
          <a:bodyPr wrap="square">
            <a:spAutoFit/>
          </a:bodyPr>
          <a:lstStyle/>
          <a:p>
            <a:pPr>
              <a:spcBef>
                <a:spcPts val="600"/>
              </a:spcBef>
              <a:spcAft>
                <a:spcPts val="600"/>
              </a:spcAft>
              <a:buClr>
                <a:srgbClr val="128791"/>
              </a:buClr>
              <a:buFont typeface="Courier New" panose="02070309020205020404" pitchFamily="49" charset="0"/>
              <a:buChar char="o"/>
            </a:pPr>
            <a:r>
              <a:rPr lang="en-US" sz="1400" dirty="0">
                <a:solidFill>
                  <a:schemeClr val="bg2">
                    <a:lumMod val="10000"/>
                  </a:schemeClr>
                </a:solidFill>
                <a:latin typeface="Montserrat" panose="00000500000000000000" pitchFamily="50" charset="0"/>
                <a:cs typeface="Arial"/>
              </a:rPr>
              <a:t> Appointed by </a:t>
            </a:r>
            <a:r>
              <a:rPr lang="en-US" sz="1400" dirty="0" err="1">
                <a:solidFill>
                  <a:schemeClr val="bg2">
                    <a:lumMod val="10000"/>
                  </a:schemeClr>
                </a:solidFill>
                <a:latin typeface="Montserrat" panose="00000500000000000000" pitchFamily="50" charset="0"/>
                <a:cs typeface="Arial"/>
              </a:rPr>
              <a:t>Molisa</a:t>
            </a:r>
            <a:r>
              <a:rPr lang="en-US" sz="1400" dirty="0">
                <a:solidFill>
                  <a:schemeClr val="bg2">
                    <a:lumMod val="10000"/>
                  </a:schemeClr>
                </a:solidFill>
                <a:latin typeface="Montserrat" panose="00000500000000000000" pitchFamily="50" charset="0"/>
                <a:cs typeface="Arial"/>
              </a:rPr>
              <a:t> </a:t>
            </a:r>
          </a:p>
          <a:p>
            <a:pPr>
              <a:spcBef>
                <a:spcPts val="600"/>
              </a:spcBef>
              <a:spcAft>
                <a:spcPts val="600"/>
              </a:spcAft>
              <a:buClr>
                <a:srgbClr val="128791"/>
              </a:buClr>
              <a:buFont typeface="Courier New" panose="02070309020205020404" pitchFamily="49" charset="0"/>
              <a:buChar char="o"/>
            </a:pPr>
            <a:r>
              <a:rPr lang="en-US" sz="1400" dirty="0">
                <a:solidFill>
                  <a:schemeClr val="bg2">
                    <a:lumMod val="10000"/>
                  </a:schemeClr>
                </a:solidFill>
                <a:latin typeface="Montserrat" panose="00000500000000000000" pitchFamily="50" charset="0"/>
                <a:cs typeface="Arial"/>
              </a:rPr>
              <a:t> </a:t>
            </a:r>
            <a:r>
              <a:rPr lang="en-US" sz="1400" dirty="0">
                <a:latin typeface="Montserrat" panose="00000500000000000000" pitchFamily="50" charset="0"/>
              </a:rPr>
              <a:t>Facilities for certification activities </a:t>
            </a:r>
          </a:p>
          <a:p>
            <a:pPr>
              <a:spcBef>
                <a:spcPts val="600"/>
              </a:spcBef>
              <a:spcAft>
                <a:spcPts val="600"/>
              </a:spcAft>
              <a:buClr>
                <a:srgbClr val="128791"/>
              </a:buClr>
              <a:buFont typeface="Courier New" panose="02070309020205020404" pitchFamily="49" charset="0"/>
              <a:buChar char="o"/>
            </a:pPr>
            <a:r>
              <a:rPr lang="en-US" sz="1400" dirty="0">
                <a:latin typeface="Montserrat" panose="00000500000000000000" pitchFamily="50" charset="0"/>
              </a:rPr>
              <a:t> At least 04 Auditors </a:t>
            </a:r>
          </a:p>
        </p:txBody>
      </p:sp>
      <p:sp>
        <p:nvSpPr>
          <p:cNvPr id="3" name="TextBox 2">
            <a:extLst>
              <a:ext uri="{FF2B5EF4-FFF2-40B4-BE49-F238E27FC236}">
                <a16:creationId xmlns:a16="http://schemas.microsoft.com/office/drawing/2014/main" id="{CC5A188F-4594-49CB-94A3-DFB4F6C63AE3}"/>
              </a:ext>
            </a:extLst>
          </p:cNvPr>
          <p:cNvSpPr txBox="1"/>
          <p:nvPr/>
        </p:nvSpPr>
        <p:spPr>
          <a:xfrm>
            <a:off x="8763000" y="4448537"/>
            <a:ext cx="1585885" cy="1107996"/>
          </a:xfrm>
          <a:prstGeom prst="rect">
            <a:avLst/>
          </a:prstGeom>
          <a:noFill/>
        </p:spPr>
        <p:txBody>
          <a:bodyPr wrap="square" rtlCol="0">
            <a:spAutoFit/>
          </a:bodyPr>
          <a:lstStyle/>
          <a:p>
            <a:r>
              <a:rPr lang="en-US" sz="6600" b="1">
                <a:solidFill>
                  <a:srgbClr val="E4037E"/>
                </a:solidFill>
              </a:rPr>
              <a:t>20</a:t>
            </a:r>
          </a:p>
        </p:txBody>
      </p:sp>
      <p:sp>
        <p:nvSpPr>
          <p:cNvPr id="2" name="Rectangle 1">
            <a:extLst>
              <a:ext uri="{FF2B5EF4-FFF2-40B4-BE49-F238E27FC236}">
                <a16:creationId xmlns:a16="http://schemas.microsoft.com/office/drawing/2014/main" id="{19F8A613-1C00-4A27-8269-97275F8DCCEC}"/>
              </a:ext>
            </a:extLst>
          </p:cNvPr>
          <p:cNvSpPr/>
          <p:nvPr/>
        </p:nvSpPr>
        <p:spPr>
          <a:xfrm>
            <a:off x="7543800" y="4140760"/>
            <a:ext cx="3405787" cy="307777"/>
          </a:xfrm>
          <a:prstGeom prst="rect">
            <a:avLst/>
          </a:prstGeom>
        </p:spPr>
        <p:txBody>
          <a:bodyPr wrap="square">
            <a:spAutoFit/>
          </a:bodyPr>
          <a:lstStyle/>
          <a:p>
            <a:pPr algn="just"/>
            <a:r>
              <a:rPr lang="en-US" sz="1400">
                <a:latin typeface="Montserrat" panose="00000500000000000000" pitchFamily="50" charset="0"/>
              </a:rPr>
              <a:t>Number of certification bodies:</a:t>
            </a:r>
          </a:p>
        </p:txBody>
      </p:sp>
      <p:sp>
        <p:nvSpPr>
          <p:cNvPr id="55" name="!!2">
            <a:extLst>
              <a:ext uri="{FF2B5EF4-FFF2-40B4-BE49-F238E27FC236}">
                <a16:creationId xmlns:a16="http://schemas.microsoft.com/office/drawing/2014/main" id="{8B8449BA-DAE6-476C-A3DA-04829FB54E7F}"/>
              </a:ext>
            </a:extLst>
          </p:cNvPr>
          <p:cNvSpPr/>
          <p:nvPr/>
        </p:nvSpPr>
        <p:spPr>
          <a:xfrm>
            <a:off x="526282" y="533400"/>
            <a:ext cx="4669575" cy="5791200"/>
          </a:xfrm>
          <a:prstGeom prst="rect">
            <a:avLst/>
          </a:prstGeom>
          <a:solidFill>
            <a:srgbClr val="1287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8" name="!!2" descr="Cách kiểm tra chất lượng thang máy tải hàng nhập khẩu">
            <a:extLst>
              <a:ext uri="{FF2B5EF4-FFF2-40B4-BE49-F238E27FC236}">
                <a16:creationId xmlns:a16="http://schemas.microsoft.com/office/drawing/2014/main" id="{E8E21AF9-7FC0-42B3-8787-EEF1D6CBE6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27" t="32914" r="21388" b="21930"/>
          <a:stretch/>
        </p:blipFill>
        <p:spPr bwMode="auto">
          <a:xfrm>
            <a:off x="1479143" y="1447801"/>
            <a:ext cx="5364603" cy="4013483"/>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92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9AE9CA8-C061-4015-A404-EA06F13744DA}"/>
              </a:ext>
            </a:extLst>
          </p:cNvPr>
          <p:cNvSpPr txBox="1"/>
          <p:nvPr/>
        </p:nvSpPr>
        <p:spPr>
          <a:xfrm>
            <a:off x="5537766" y="1018692"/>
            <a:ext cx="5867399" cy="1200329"/>
          </a:xfrm>
          <a:prstGeom prst="rect">
            <a:avLst/>
          </a:prstGeom>
          <a:noFill/>
        </p:spPr>
        <p:txBody>
          <a:bodyPr wrap="square" rtlCol="0">
            <a:spAutoFit/>
          </a:bodyPr>
          <a:lstStyle/>
          <a:p>
            <a:pPr algn="ctr"/>
            <a:r>
              <a:rPr lang="en-US" sz="3600" b="1">
                <a:solidFill>
                  <a:srgbClr val="E4037E"/>
                </a:solidFill>
                <a:latin typeface="Montserrat" panose="00000500000000000000" pitchFamily="50" charset="0"/>
              </a:rPr>
              <a:t>TECHNICAL SAFETY INSPECTION</a:t>
            </a:r>
          </a:p>
        </p:txBody>
      </p:sp>
      <p:sp>
        <p:nvSpPr>
          <p:cNvPr id="44" name="!!2">
            <a:extLst>
              <a:ext uri="{FF2B5EF4-FFF2-40B4-BE49-F238E27FC236}">
                <a16:creationId xmlns:a16="http://schemas.microsoft.com/office/drawing/2014/main" id="{D6FB9C03-3EB6-438B-A78D-DD58BAB0ADA6}"/>
              </a:ext>
            </a:extLst>
          </p:cNvPr>
          <p:cNvSpPr/>
          <p:nvPr/>
        </p:nvSpPr>
        <p:spPr>
          <a:xfrm>
            <a:off x="1" y="0"/>
            <a:ext cx="621756" cy="6855528"/>
          </a:xfrm>
          <a:prstGeom prst="rect">
            <a:avLst/>
          </a:prstGeom>
          <a:solidFill>
            <a:srgbClr val="1287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6" name="Picture 5" descr="A picture containing wall, person, indoor, floor&#10;&#10;Description automatically generated">
            <a:extLst>
              <a:ext uri="{FF2B5EF4-FFF2-40B4-BE49-F238E27FC236}">
                <a16:creationId xmlns:a16="http://schemas.microsoft.com/office/drawing/2014/main" id="{9FDC1EFE-F5F7-4F26-B8FE-196C9E2CF30D}"/>
              </a:ext>
            </a:extLst>
          </p:cNvPr>
          <p:cNvPicPr>
            <a:picLocks noChangeAspect="1"/>
          </p:cNvPicPr>
          <p:nvPr/>
        </p:nvPicPr>
        <p:blipFill rotWithShape="1">
          <a:blip r:embed="rId3">
            <a:extLst>
              <a:ext uri="{28A0092B-C50C-407E-A947-70E740481C1C}">
                <a14:useLocalDpi xmlns:a14="http://schemas.microsoft.com/office/drawing/2010/main" val="0"/>
              </a:ext>
            </a:extLst>
          </a:blip>
          <a:srcRect l="22489" t="2317"/>
          <a:stretch/>
        </p:blipFill>
        <p:spPr>
          <a:xfrm>
            <a:off x="608489" y="0"/>
            <a:ext cx="4081321" cy="6858000"/>
          </a:xfrm>
          <a:prstGeom prst="rect">
            <a:avLst/>
          </a:prstGeom>
        </p:spPr>
      </p:pic>
      <p:sp>
        <p:nvSpPr>
          <p:cNvPr id="104" name="TextBox 103">
            <a:extLst>
              <a:ext uri="{FF2B5EF4-FFF2-40B4-BE49-F238E27FC236}">
                <a16:creationId xmlns:a16="http://schemas.microsoft.com/office/drawing/2014/main" id="{FEFF4992-563F-435A-A550-04ADAA8E3835}"/>
              </a:ext>
            </a:extLst>
          </p:cNvPr>
          <p:cNvSpPr txBox="1"/>
          <p:nvPr/>
        </p:nvSpPr>
        <p:spPr>
          <a:xfrm>
            <a:off x="5880674" y="2491373"/>
            <a:ext cx="4863527" cy="738664"/>
          </a:xfrm>
          <a:prstGeom prst="rect">
            <a:avLst/>
          </a:prstGeom>
          <a:noFill/>
        </p:spPr>
        <p:txBody>
          <a:bodyPr wrap="square" rtlCol="0">
            <a:spAutoFit/>
          </a:bodyPr>
          <a:lstStyle/>
          <a:p>
            <a:pPr algn="just"/>
            <a:r>
              <a:rPr lang="en-US" sz="1400">
                <a:solidFill>
                  <a:schemeClr val="bg2">
                    <a:lumMod val="10000"/>
                  </a:schemeClr>
                </a:solidFill>
                <a:latin typeface="Montserrat" panose="00000500000000000000" pitchFamily="50" charset="0"/>
                <a:cs typeface="Arial"/>
              </a:rPr>
              <a:t>Technical inspection of elevator safety is carried out according to the inspection process issued by the Ministry of Labor </a:t>
            </a:r>
          </a:p>
        </p:txBody>
      </p:sp>
      <p:sp>
        <p:nvSpPr>
          <p:cNvPr id="105" name="!!2">
            <a:extLst>
              <a:ext uri="{FF2B5EF4-FFF2-40B4-BE49-F238E27FC236}">
                <a16:creationId xmlns:a16="http://schemas.microsoft.com/office/drawing/2014/main" id="{F9EDABCC-2C0C-4D53-BA6D-9D41CB2FA063}"/>
              </a:ext>
            </a:extLst>
          </p:cNvPr>
          <p:cNvSpPr/>
          <p:nvPr/>
        </p:nvSpPr>
        <p:spPr>
          <a:xfrm>
            <a:off x="2216105" y="3733801"/>
            <a:ext cx="8528095" cy="1988371"/>
          </a:xfrm>
          <a:prstGeom prst="rect">
            <a:avLst/>
          </a:prstGeom>
          <a:gradFill flip="none" rotWithShape="1">
            <a:gsLst>
              <a:gs pos="83000">
                <a:srgbClr val="70BCC2"/>
              </a:gs>
              <a:gs pos="0">
                <a:schemeClr val="bg1">
                  <a:lumMod val="85000"/>
                </a:schemeClr>
              </a:gs>
            </a:gsLst>
            <a:path path="circle">
              <a:fillToRect l="100000" t="100000"/>
            </a:path>
            <a:tileRect r="-100000" b="-100000"/>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6" name="TextBox 105">
            <a:extLst>
              <a:ext uri="{FF2B5EF4-FFF2-40B4-BE49-F238E27FC236}">
                <a16:creationId xmlns:a16="http://schemas.microsoft.com/office/drawing/2014/main" id="{B384DD1F-8CD1-4341-8991-964A80EB44EA}"/>
              </a:ext>
            </a:extLst>
          </p:cNvPr>
          <p:cNvSpPr txBox="1"/>
          <p:nvPr/>
        </p:nvSpPr>
        <p:spPr>
          <a:xfrm>
            <a:off x="2895858" y="4577208"/>
            <a:ext cx="1191352" cy="300210"/>
          </a:xfrm>
          <a:prstGeom prst="rect">
            <a:avLst/>
          </a:prstGeom>
          <a:noFill/>
        </p:spPr>
        <p:txBody>
          <a:bodyPr wrap="none" rtlCol="0">
            <a:spAutoFit/>
          </a:bodyPr>
          <a:lstStyle/>
          <a:p>
            <a:r>
              <a:rPr lang="en-US" sz="1351" b="1">
                <a:solidFill>
                  <a:schemeClr val="tx1">
                    <a:lumMod val="65000"/>
                    <a:lumOff val="35000"/>
                  </a:schemeClr>
                </a:solidFill>
                <a:latin typeface="Montserrat" panose="00000500000000000000" pitchFamily="50" charset="0"/>
              </a:rPr>
              <a:t>FIRST TIME</a:t>
            </a:r>
          </a:p>
        </p:txBody>
      </p:sp>
      <p:sp>
        <p:nvSpPr>
          <p:cNvPr id="107" name="TextBox 106">
            <a:extLst>
              <a:ext uri="{FF2B5EF4-FFF2-40B4-BE49-F238E27FC236}">
                <a16:creationId xmlns:a16="http://schemas.microsoft.com/office/drawing/2014/main" id="{5245646D-BE3C-4456-8D85-6156EDAF41C3}"/>
              </a:ext>
            </a:extLst>
          </p:cNvPr>
          <p:cNvSpPr txBox="1"/>
          <p:nvPr/>
        </p:nvSpPr>
        <p:spPr>
          <a:xfrm>
            <a:off x="2743201" y="4940343"/>
            <a:ext cx="1828800" cy="400110"/>
          </a:xfrm>
          <a:prstGeom prst="rect">
            <a:avLst/>
          </a:prstGeom>
          <a:noFill/>
        </p:spPr>
        <p:txBody>
          <a:bodyPr wrap="square" rtlCol="0">
            <a:spAutoFit/>
          </a:bodyPr>
          <a:lstStyle/>
          <a:p>
            <a:pPr algn="just"/>
            <a:r>
              <a:rPr lang="en-US" sz="1000">
                <a:solidFill>
                  <a:schemeClr val="bg2">
                    <a:lumMod val="10000"/>
                  </a:schemeClr>
                </a:solidFill>
                <a:latin typeface="Montserrat" panose="00000500000000000000" pitchFamily="50" charset="0"/>
                <a:cs typeface="Arial"/>
              </a:rPr>
              <a:t>inspection before put into use for the first time. </a:t>
            </a:r>
          </a:p>
        </p:txBody>
      </p:sp>
      <p:sp>
        <p:nvSpPr>
          <p:cNvPr id="108" name="TextBox 107">
            <a:extLst>
              <a:ext uri="{FF2B5EF4-FFF2-40B4-BE49-F238E27FC236}">
                <a16:creationId xmlns:a16="http://schemas.microsoft.com/office/drawing/2014/main" id="{E9723EBC-4D9D-4EDF-855E-A65E8FD8B797}"/>
              </a:ext>
            </a:extLst>
          </p:cNvPr>
          <p:cNvSpPr txBox="1"/>
          <p:nvPr/>
        </p:nvSpPr>
        <p:spPr>
          <a:xfrm>
            <a:off x="5627365" y="4577208"/>
            <a:ext cx="1082348" cy="300210"/>
          </a:xfrm>
          <a:prstGeom prst="rect">
            <a:avLst/>
          </a:prstGeom>
          <a:noFill/>
        </p:spPr>
        <p:txBody>
          <a:bodyPr wrap="none" rtlCol="0">
            <a:spAutoFit/>
          </a:bodyPr>
          <a:lstStyle/>
          <a:p>
            <a:r>
              <a:rPr lang="en-US" sz="1351" b="1">
                <a:solidFill>
                  <a:schemeClr val="tx1">
                    <a:lumMod val="65000"/>
                    <a:lumOff val="35000"/>
                  </a:schemeClr>
                </a:solidFill>
                <a:latin typeface="Montserrat" panose="00000500000000000000" pitchFamily="50" charset="0"/>
              </a:rPr>
              <a:t>PERIODIC</a:t>
            </a:r>
          </a:p>
        </p:txBody>
      </p:sp>
      <p:sp>
        <p:nvSpPr>
          <p:cNvPr id="109" name="TextBox 108">
            <a:extLst>
              <a:ext uri="{FF2B5EF4-FFF2-40B4-BE49-F238E27FC236}">
                <a16:creationId xmlns:a16="http://schemas.microsoft.com/office/drawing/2014/main" id="{6B2690CF-05E5-401C-BC95-953BB482EE56}"/>
              </a:ext>
            </a:extLst>
          </p:cNvPr>
          <p:cNvSpPr txBox="1"/>
          <p:nvPr/>
        </p:nvSpPr>
        <p:spPr>
          <a:xfrm>
            <a:off x="5181600" y="4940343"/>
            <a:ext cx="2057400" cy="553998"/>
          </a:xfrm>
          <a:prstGeom prst="rect">
            <a:avLst/>
          </a:prstGeom>
          <a:noFill/>
        </p:spPr>
        <p:txBody>
          <a:bodyPr wrap="square" rtlCol="0">
            <a:spAutoFit/>
          </a:bodyPr>
          <a:lstStyle/>
          <a:p>
            <a:pPr algn="just"/>
            <a:r>
              <a:rPr lang="en-US" sz="1000">
                <a:solidFill>
                  <a:schemeClr val="bg2">
                    <a:lumMod val="10000"/>
                  </a:schemeClr>
                </a:solidFill>
                <a:latin typeface="Montserrat" panose="00000500000000000000" pitchFamily="50" charset="0"/>
                <a:cs typeface="Arial"/>
              </a:rPr>
              <a:t>inspection the expiration of the previous accreditation visit </a:t>
            </a:r>
          </a:p>
        </p:txBody>
      </p:sp>
      <p:sp>
        <p:nvSpPr>
          <p:cNvPr id="110" name="TextBox 109">
            <a:extLst>
              <a:ext uri="{FF2B5EF4-FFF2-40B4-BE49-F238E27FC236}">
                <a16:creationId xmlns:a16="http://schemas.microsoft.com/office/drawing/2014/main" id="{37A71242-5107-4A0D-848D-8847DF707145}"/>
              </a:ext>
            </a:extLst>
          </p:cNvPr>
          <p:cNvSpPr txBox="1"/>
          <p:nvPr/>
        </p:nvSpPr>
        <p:spPr>
          <a:xfrm>
            <a:off x="8309201" y="4577208"/>
            <a:ext cx="1265090" cy="300210"/>
          </a:xfrm>
          <a:prstGeom prst="rect">
            <a:avLst/>
          </a:prstGeom>
          <a:noFill/>
        </p:spPr>
        <p:txBody>
          <a:bodyPr wrap="none" rtlCol="0">
            <a:spAutoFit/>
          </a:bodyPr>
          <a:lstStyle/>
          <a:p>
            <a:r>
              <a:rPr lang="en-US" sz="1351" b="1">
                <a:solidFill>
                  <a:schemeClr val="tx1">
                    <a:lumMod val="65000"/>
                    <a:lumOff val="35000"/>
                  </a:schemeClr>
                </a:solidFill>
                <a:latin typeface="Montserrat" panose="00000500000000000000" pitchFamily="50" charset="0"/>
              </a:rPr>
              <a:t>ABNORMAL</a:t>
            </a:r>
          </a:p>
        </p:txBody>
      </p:sp>
      <p:sp>
        <p:nvSpPr>
          <p:cNvPr id="111" name="TextBox 110">
            <a:extLst>
              <a:ext uri="{FF2B5EF4-FFF2-40B4-BE49-F238E27FC236}">
                <a16:creationId xmlns:a16="http://schemas.microsoft.com/office/drawing/2014/main" id="{664446A6-F0A4-49CB-AA76-7BC1570A3990}"/>
              </a:ext>
            </a:extLst>
          </p:cNvPr>
          <p:cNvSpPr txBox="1"/>
          <p:nvPr/>
        </p:nvSpPr>
        <p:spPr>
          <a:xfrm>
            <a:off x="8153401" y="4940342"/>
            <a:ext cx="2057400" cy="707886"/>
          </a:xfrm>
          <a:prstGeom prst="rect">
            <a:avLst/>
          </a:prstGeom>
          <a:noFill/>
        </p:spPr>
        <p:txBody>
          <a:bodyPr wrap="square" rtlCol="0">
            <a:spAutoFit/>
          </a:bodyPr>
          <a:lstStyle/>
          <a:p>
            <a:pPr algn="just"/>
            <a:r>
              <a:rPr lang="en-US" sz="1000">
                <a:solidFill>
                  <a:schemeClr val="bg2">
                    <a:lumMod val="10000"/>
                  </a:schemeClr>
                </a:solidFill>
                <a:latin typeface="Montserrat" panose="00000500000000000000" pitchFamily="50" charset="0"/>
                <a:ea typeface="Arial"/>
                <a:cs typeface="Arial"/>
              </a:rPr>
              <a:t>inspection </a:t>
            </a:r>
            <a:r>
              <a:rPr lang="en-US" sz="1000">
                <a:solidFill>
                  <a:schemeClr val="bg2">
                    <a:lumMod val="10000"/>
                  </a:schemeClr>
                </a:solidFill>
                <a:latin typeface="Montserrat" panose="00000500000000000000" pitchFamily="50" charset="0"/>
                <a:cs typeface="Arial"/>
              </a:rPr>
              <a:t>when: Repair, upgrade, renovate; Upon request of the competent authorities </a:t>
            </a:r>
          </a:p>
        </p:txBody>
      </p:sp>
      <p:pic>
        <p:nvPicPr>
          <p:cNvPr id="112" name="Picture 2" descr="Inspect Icon #142477 - Free Icons Library">
            <a:extLst>
              <a:ext uri="{FF2B5EF4-FFF2-40B4-BE49-F238E27FC236}">
                <a16:creationId xmlns:a16="http://schemas.microsoft.com/office/drawing/2014/main" id="{1527B8B5-0A06-4364-AECA-6B052C5959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534" y="3999100"/>
            <a:ext cx="564541" cy="564541"/>
          </a:xfrm>
          <a:prstGeom prst="rect">
            <a:avLst/>
          </a:prstGeom>
          <a:solidFill>
            <a:schemeClr val="bg1"/>
          </a:solidFill>
        </p:spPr>
      </p:pic>
      <p:grpSp>
        <p:nvGrpSpPr>
          <p:cNvPr id="113" name="Group 112">
            <a:extLst>
              <a:ext uri="{FF2B5EF4-FFF2-40B4-BE49-F238E27FC236}">
                <a16:creationId xmlns:a16="http://schemas.microsoft.com/office/drawing/2014/main" id="{7E9983A0-AE66-485B-88DF-43B7DB0BF22E}"/>
              </a:ext>
            </a:extLst>
          </p:cNvPr>
          <p:cNvGrpSpPr/>
          <p:nvPr/>
        </p:nvGrpSpPr>
        <p:grpSpPr>
          <a:xfrm>
            <a:off x="3326650" y="4030563"/>
            <a:ext cx="564541" cy="564541"/>
            <a:chOff x="2209800" y="3954362"/>
            <a:chExt cx="564541" cy="564541"/>
          </a:xfrm>
          <a:solidFill>
            <a:srgbClr val="70BCC2"/>
          </a:solidFill>
        </p:grpSpPr>
        <p:pic>
          <p:nvPicPr>
            <p:cNvPr id="114" name="Picture 2" descr="Inspect Icon #142477 - Free Icons Library">
              <a:extLst>
                <a:ext uri="{FF2B5EF4-FFF2-40B4-BE49-F238E27FC236}">
                  <a16:creationId xmlns:a16="http://schemas.microsoft.com/office/drawing/2014/main" id="{D5F992D6-CA28-4CA2-957A-E43CCE322A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954362"/>
              <a:ext cx="564541" cy="564541"/>
            </a:xfrm>
            <a:prstGeom prst="rect">
              <a:avLst/>
            </a:prstGeom>
            <a:grpFill/>
          </p:spPr>
        </p:pic>
        <p:pic>
          <p:nvPicPr>
            <p:cNvPr id="115" name="Picture 2" descr="Free Icons Png - News Symbol Png, Transparent Png - 983x983(#4177096) -  PngFind">
              <a:extLst>
                <a:ext uri="{FF2B5EF4-FFF2-40B4-BE49-F238E27FC236}">
                  <a16:creationId xmlns:a16="http://schemas.microsoft.com/office/drawing/2014/main" id="{5F676BEF-47E9-41C0-A09D-14EEE1A952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2347" y="3981563"/>
              <a:ext cx="519445" cy="519445"/>
            </a:xfrm>
            <a:prstGeom prst="rect">
              <a:avLst/>
            </a:prstGeom>
            <a:grpFill/>
          </p:spPr>
        </p:pic>
      </p:grpSp>
      <p:grpSp>
        <p:nvGrpSpPr>
          <p:cNvPr id="116" name="Group 115">
            <a:extLst>
              <a:ext uri="{FF2B5EF4-FFF2-40B4-BE49-F238E27FC236}">
                <a16:creationId xmlns:a16="http://schemas.microsoft.com/office/drawing/2014/main" id="{42C70906-F34A-4BE4-BCD9-E6647F4BED3A}"/>
              </a:ext>
            </a:extLst>
          </p:cNvPr>
          <p:cNvGrpSpPr/>
          <p:nvPr/>
        </p:nvGrpSpPr>
        <p:grpSpPr>
          <a:xfrm>
            <a:off x="8766003" y="3967639"/>
            <a:ext cx="564541" cy="564541"/>
            <a:chOff x="7055459" y="3891438"/>
            <a:chExt cx="564541" cy="564541"/>
          </a:xfrm>
          <a:solidFill>
            <a:schemeClr val="bg1">
              <a:lumMod val="95000"/>
            </a:schemeClr>
          </a:solidFill>
        </p:grpSpPr>
        <p:pic>
          <p:nvPicPr>
            <p:cNvPr id="117" name="Picture 2" descr="Inspect Icon #142477 - Free Icons Library">
              <a:extLst>
                <a:ext uri="{FF2B5EF4-FFF2-40B4-BE49-F238E27FC236}">
                  <a16:creationId xmlns:a16="http://schemas.microsoft.com/office/drawing/2014/main" id="{0F677B5F-A61C-4371-BBE6-98184DA96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459" y="3891438"/>
              <a:ext cx="564541" cy="564541"/>
            </a:xfrm>
            <a:prstGeom prst="rect">
              <a:avLst/>
            </a:prstGeom>
            <a:grpFill/>
          </p:spPr>
        </p:pic>
        <p:pic>
          <p:nvPicPr>
            <p:cNvPr id="118" name="Picture 4" descr="Abnormal Report Svg Png Icon Free Download (#193184) - OnlineWebFonts.COM">
              <a:extLst>
                <a:ext uri="{FF2B5EF4-FFF2-40B4-BE49-F238E27FC236}">
                  <a16:creationId xmlns:a16="http://schemas.microsoft.com/office/drawing/2014/main" id="{7696E03C-2160-4B56-A25B-41206AD155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2596" y="3918575"/>
              <a:ext cx="510267" cy="510267"/>
            </a:xfrm>
            <a:prstGeom prst="rect">
              <a:avLst/>
            </a:prstGeom>
            <a:grpFill/>
          </p:spPr>
        </p:pic>
      </p:grpSp>
    </p:spTree>
    <p:extLst>
      <p:ext uri="{BB962C8B-B14F-4D97-AF65-F5344CB8AC3E}">
        <p14:creationId xmlns:p14="http://schemas.microsoft.com/office/powerpoint/2010/main" val="1280922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BCC2">
            <a:alpha val="30000"/>
          </a:srgb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282E653-059C-45A8-90A9-8A9A98C22E63}"/>
              </a:ext>
            </a:extLst>
          </p:cNvPr>
          <p:cNvSpPr txBox="1"/>
          <p:nvPr/>
        </p:nvSpPr>
        <p:spPr>
          <a:xfrm>
            <a:off x="6841861" y="1040274"/>
            <a:ext cx="4724400" cy="646331"/>
          </a:xfrm>
          <a:prstGeom prst="rect">
            <a:avLst/>
          </a:prstGeom>
          <a:solidFill>
            <a:srgbClr val="70BCC2">
              <a:alpha val="0"/>
            </a:srgbClr>
          </a:solidFill>
        </p:spPr>
        <p:txBody>
          <a:bodyPr wrap="square" rtlCol="0">
            <a:spAutoFit/>
          </a:bodyPr>
          <a:lstStyle/>
          <a:p>
            <a:r>
              <a:rPr lang="en-US" sz="3600" b="1">
                <a:solidFill>
                  <a:srgbClr val="128791"/>
                </a:solidFill>
                <a:latin typeface="Montserrat" panose="00000500000000000000" pitchFamily="50" charset="0"/>
                <a:cs typeface="Arial"/>
              </a:rPr>
              <a:t>INSPECTION BODY</a:t>
            </a:r>
          </a:p>
        </p:txBody>
      </p:sp>
      <p:sp>
        <p:nvSpPr>
          <p:cNvPr id="21" name="Rectangle 20">
            <a:extLst>
              <a:ext uri="{FF2B5EF4-FFF2-40B4-BE49-F238E27FC236}">
                <a16:creationId xmlns:a16="http://schemas.microsoft.com/office/drawing/2014/main" id="{B25ACA8F-7BE1-45E1-9BE2-E2C06A339369}"/>
              </a:ext>
            </a:extLst>
          </p:cNvPr>
          <p:cNvSpPr/>
          <p:nvPr/>
        </p:nvSpPr>
        <p:spPr>
          <a:xfrm>
            <a:off x="8567030" y="2241899"/>
            <a:ext cx="2349743" cy="307777"/>
          </a:xfrm>
          <a:prstGeom prst="rect">
            <a:avLst/>
          </a:prstGeom>
        </p:spPr>
        <p:txBody>
          <a:bodyPr wrap="square">
            <a:spAutoFit/>
          </a:bodyPr>
          <a:lstStyle/>
          <a:p>
            <a:pPr algn="just">
              <a:spcBef>
                <a:spcPts val="600"/>
              </a:spcBef>
              <a:spcAft>
                <a:spcPts val="600"/>
              </a:spcAft>
              <a:buClr>
                <a:srgbClr val="128791"/>
              </a:buClr>
            </a:pPr>
            <a:r>
              <a:rPr lang="en-US" sz="1400" dirty="0">
                <a:solidFill>
                  <a:schemeClr val="bg2">
                    <a:lumMod val="10000"/>
                  </a:schemeClr>
                </a:solidFill>
                <a:latin typeface="Montserrat" panose="00000500000000000000" pitchFamily="50" charset="0"/>
                <a:ea typeface="Arial"/>
                <a:cs typeface="Arial"/>
              </a:rPr>
              <a:t>Appointed by MOLISA</a:t>
            </a:r>
          </a:p>
        </p:txBody>
      </p:sp>
      <p:sp>
        <p:nvSpPr>
          <p:cNvPr id="30" name="TextBox 29">
            <a:extLst>
              <a:ext uri="{FF2B5EF4-FFF2-40B4-BE49-F238E27FC236}">
                <a16:creationId xmlns:a16="http://schemas.microsoft.com/office/drawing/2014/main" id="{6B402C43-A3D0-486D-AF31-F9ED6B73731F}"/>
              </a:ext>
            </a:extLst>
          </p:cNvPr>
          <p:cNvSpPr txBox="1"/>
          <p:nvPr/>
        </p:nvSpPr>
        <p:spPr>
          <a:xfrm>
            <a:off x="8678549" y="4832632"/>
            <a:ext cx="1065011" cy="1107996"/>
          </a:xfrm>
          <a:prstGeom prst="rect">
            <a:avLst/>
          </a:prstGeom>
          <a:noFill/>
        </p:spPr>
        <p:txBody>
          <a:bodyPr wrap="square" rtlCol="0">
            <a:spAutoFit/>
          </a:bodyPr>
          <a:lstStyle/>
          <a:p>
            <a:r>
              <a:rPr lang="en-US" sz="6600" b="1">
                <a:solidFill>
                  <a:srgbClr val="E4037E"/>
                </a:solidFill>
              </a:rPr>
              <a:t>68</a:t>
            </a:r>
          </a:p>
        </p:txBody>
      </p:sp>
      <p:sp>
        <p:nvSpPr>
          <p:cNvPr id="33" name="Rectangle 32">
            <a:extLst>
              <a:ext uri="{FF2B5EF4-FFF2-40B4-BE49-F238E27FC236}">
                <a16:creationId xmlns:a16="http://schemas.microsoft.com/office/drawing/2014/main" id="{0D64469D-5C19-4FA7-9BE2-952941275F89}"/>
              </a:ext>
            </a:extLst>
          </p:cNvPr>
          <p:cNvSpPr/>
          <p:nvPr/>
        </p:nvSpPr>
        <p:spPr>
          <a:xfrm>
            <a:off x="8567029" y="3150519"/>
            <a:ext cx="1176531" cy="307777"/>
          </a:xfrm>
          <a:prstGeom prst="rect">
            <a:avLst/>
          </a:prstGeom>
        </p:spPr>
        <p:txBody>
          <a:bodyPr wrap="square">
            <a:spAutoFit/>
          </a:bodyPr>
          <a:lstStyle/>
          <a:p>
            <a:pPr algn="just">
              <a:spcBef>
                <a:spcPts val="600"/>
              </a:spcBef>
              <a:spcAft>
                <a:spcPts val="600"/>
              </a:spcAft>
              <a:buClr>
                <a:srgbClr val="128791"/>
              </a:buClr>
            </a:pPr>
            <a:r>
              <a:rPr lang="en-US" sz="1400">
                <a:solidFill>
                  <a:schemeClr val="bg2">
                    <a:lumMod val="10000"/>
                  </a:schemeClr>
                </a:solidFill>
                <a:latin typeface="Montserrat" panose="00000500000000000000" pitchFamily="50" charset="0"/>
                <a:ea typeface="Arial"/>
                <a:cs typeface="Arial"/>
              </a:rPr>
              <a:t>Facilities</a:t>
            </a:r>
          </a:p>
        </p:txBody>
      </p:sp>
      <p:sp>
        <p:nvSpPr>
          <p:cNvPr id="34" name="Rectangle 33">
            <a:extLst>
              <a:ext uri="{FF2B5EF4-FFF2-40B4-BE49-F238E27FC236}">
                <a16:creationId xmlns:a16="http://schemas.microsoft.com/office/drawing/2014/main" id="{59CB1D7A-175F-4529-816D-622F887EE9A4}"/>
              </a:ext>
            </a:extLst>
          </p:cNvPr>
          <p:cNvSpPr/>
          <p:nvPr/>
        </p:nvSpPr>
        <p:spPr>
          <a:xfrm>
            <a:off x="8567030" y="4085820"/>
            <a:ext cx="2273543" cy="307777"/>
          </a:xfrm>
          <a:prstGeom prst="rect">
            <a:avLst/>
          </a:prstGeom>
        </p:spPr>
        <p:txBody>
          <a:bodyPr wrap="square">
            <a:spAutoFit/>
          </a:bodyPr>
          <a:lstStyle/>
          <a:p>
            <a:pPr algn="just">
              <a:spcBef>
                <a:spcPts val="600"/>
              </a:spcBef>
              <a:spcAft>
                <a:spcPts val="600"/>
              </a:spcAft>
              <a:buClr>
                <a:srgbClr val="128791"/>
              </a:buClr>
            </a:pPr>
            <a:r>
              <a:rPr lang="en-US" sz="1400" dirty="0">
                <a:solidFill>
                  <a:schemeClr val="bg2">
                    <a:lumMod val="10000"/>
                  </a:schemeClr>
                </a:solidFill>
                <a:latin typeface="Montserrat" panose="00000500000000000000" pitchFamily="50" charset="0"/>
                <a:ea typeface="Arial"/>
                <a:cs typeface="Arial"/>
              </a:rPr>
              <a:t>At least 02 inspectors </a:t>
            </a:r>
          </a:p>
        </p:txBody>
      </p:sp>
      <p:sp>
        <p:nvSpPr>
          <p:cNvPr id="24" name="!!2">
            <a:extLst>
              <a:ext uri="{FF2B5EF4-FFF2-40B4-BE49-F238E27FC236}">
                <a16:creationId xmlns:a16="http://schemas.microsoft.com/office/drawing/2014/main" id="{882E376E-5FED-4345-B4CB-AD2AB78111C7}"/>
              </a:ext>
            </a:extLst>
          </p:cNvPr>
          <p:cNvSpPr/>
          <p:nvPr/>
        </p:nvSpPr>
        <p:spPr>
          <a:xfrm>
            <a:off x="1752601" y="685801"/>
            <a:ext cx="4482151" cy="5495473"/>
          </a:xfrm>
          <a:prstGeom prst="rect">
            <a:avLst/>
          </a:prstGeom>
          <a:noFill/>
          <a:ln w="57150">
            <a:solidFill>
              <a:srgbClr val="12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25" name="!!1">
            <a:extLst>
              <a:ext uri="{FF2B5EF4-FFF2-40B4-BE49-F238E27FC236}">
                <a16:creationId xmlns:a16="http://schemas.microsoft.com/office/drawing/2014/main" id="{B5CDC949-42F6-40CF-9337-65FC267EE652}"/>
              </a:ext>
            </a:extLst>
          </p:cNvPr>
          <p:cNvGrpSpPr/>
          <p:nvPr/>
        </p:nvGrpSpPr>
        <p:grpSpPr>
          <a:xfrm>
            <a:off x="1934418" y="905948"/>
            <a:ext cx="4060783" cy="4985275"/>
            <a:chOff x="89338" y="584732"/>
            <a:chExt cx="4527075" cy="5576548"/>
          </a:xfrm>
        </p:grpSpPr>
        <p:grpSp>
          <p:nvGrpSpPr>
            <p:cNvPr id="27" name="Group 26">
              <a:extLst>
                <a:ext uri="{FF2B5EF4-FFF2-40B4-BE49-F238E27FC236}">
                  <a16:creationId xmlns:a16="http://schemas.microsoft.com/office/drawing/2014/main" id="{1975B9E8-05B7-450D-8240-69ED58BC1F94}"/>
                </a:ext>
              </a:extLst>
            </p:cNvPr>
            <p:cNvGrpSpPr/>
            <p:nvPr/>
          </p:nvGrpSpPr>
          <p:grpSpPr>
            <a:xfrm>
              <a:off x="124879" y="584732"/>
              <a:ext cx="4447120" cy="5502763"/>
              <a:chOff x="124879" y="584732"/>
              <a:chExt cx="4447120" cy="5502763"/>
            </a:xfrm>
          </p:grpSpPr>
          <p:pic>
            <p:nvPicPr>
              <p:cNvPr id="31" name="Picture 30" descr="A picture containing wall, indoor, person, work-clothing&#10;&#10;Description automatically generated">
                <a:extLst>
                  <a:ext uri="{FF2B5EF4-FFF2-40B4-BE49-F238E27FC236}">
                    <a16:creationId xmlns:a16="http://schemas.microsoft.com/office/drawing/2014/main" id="{A6532943-909F-4DD8-9618-BDB3795A7D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48"/>
              <a:stretch/>
            </p:blipFill>
            <p:spPr>
              <a:xfrm>
                <a:off x="124879" y="584732"/>
                <a:ext cx="2228002" cy="2567632"/>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p:spPr>
          </p:pic>
          <p:pic>
            <p:nvPicPr>
              <p:cNvPr id="32" name="Picture 31" descr="A picture containing person&#10;&#10;Description automatically generated">
                <a:extLst>
                  <a:ext uri="{FF2B5EF4-FFF2-40B4-BE49-F238E27FC236}">
                    <a16:creationId xmlns:a16="http://schemas.microsoft.com/office/drawing/2014/main" id="{F771F0A8-1046-498C-9CB1-FFC576E56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649" y="3152364"/>
                <a:ext cx="2201350" cy="2935131"/>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p:spPr>
          </p:pic>
          <p:pic>
            <p:nvPicPr>
              <p:cNvPr id="35" name="Picture 34" descr="A picture containing person, outdoor, ground, work-clothing&#10;&#10;Description automatically generated">
                <a:extLst>
                  <a:ext uri="{FF2B5EF4-FFF2-40B4-BE49-F238E27FC236}">
                    <a16:creationId xmlns:a16="http://schemas.microsoft.com/office/drawing/2014/main" id="{50F35BAC-DE46-4D3F-AED2-A8B2D4506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48" y="3164207"/>
                <a:ext cx="2192465" cy="2923286"/>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p:spPr>
          </p:pic>
          <p:pic>
            <p:nvPicPr>
              <p:cNvPr id="36" name="Picture 35" descr="Text&#10;&#10;Description automatically generated">
                <a:extLst>
                  <a:ext uri="{FF2B5EF4-FFF2-40B4-BE49-F238E27FC236}">
                    <a16:creationId xmlns:a16="http://schemas.microsoft.com/office/drawing/2014/main" id="{EE893C13-5C5D-40BF-9628-B5444ADFFD6B}"/>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27854" y="584732"/>
                <a:ext cx="2144145" cy="2493845"/>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p:spPr>
          </p:pic>
        </p:grpSp>
        <p:sp>
          <p:nvSpPr>
            <p:cNvPr id="28" name="Rectangle 27">
              <a:extLst>
                <a:ext uri="{FF2B5EF4-FFF2-40B4-BE49-F238E27FC236}">
                  <a16:creationId xmlns:a16="http://schemas.microsoft.com/office/drawing/2014/main" id="{C4F96812-3417-49EB-BEE6-B2AB4A099A84}"/>
                </a:ext>
              </a:extLst>
            </p:cNvPr>
            <p:cNvSpPr/>
            <p:nvPr/>
          </p:nvSpPr>
          <p:spPr>
            <a:xfrm>
              <a:off x="89338" y="584732"/>
              <a:ext cx="4527075" cy="5576548"/>
            </a:xfrm>
            <a:prstGeom prst="rect">
              <a:avLst/>
            </a:prstGeom>
            <a:solidFill>
              <a:schemeClr val="accent5">
                <a:lumMod val="60000"/>
                <a:lumOff val="4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 name="Group 4">
            <a:extLst>
              <a:ext uri="{FF2B5EF4-FFF2-40B4-BE49-F238E27FC236}">
                <a16:creationId xmlns:a16="http://schemas.microsoft.com/office/drawing/2014/main" id="{308B3D10-9958-4D4E-97A8-663A76988110}"/>
              </a:ext>
            </a:extLst>
          </p:cNvPr>
          <p:cNvGrpSpPr/>
          <p:nvPr/>
        </p:nvGrpSpPr>
        <p:grpSpPr>
          <a:xfrm>
            <a:off x="7647432" y="3988605"/>
            <a:ext cx="821464" cy="523220"/>
            <a:chOff x="8280893" y="5739469"/>
            <a:chExt cx="821464" cy="523220"/>
          </a:xfrm>
        </p:grpSpPr>
        <p:sp>
          <p:nvSpPr>
            <p:cNvPr id="20" name="Rectangle 19">
              <a:extLst>
                <a:ext uri="{FF2B5EF4-FFF2-40B4-BE49-F238E27FC236}">
                  <a16:creationId xmlns:a16="http://schemas.microsoft.com/office/drawing/2014/main" id="{EB3739F3-5B00-43B9-911E-A14AC23298A7}"/>
                </a:ext>
              </a:extLst>
            </p:cNvPr>
            <p:cNvSpPr/>
            <p:nvPr/>
          </p:nvSpPr>
          <p:spPr>
            <a:xfrm>
              <a:off x="8280893" y="5739469"/>
              <a:ext cx="821464" cy="523220"/>
            </a:xfrm>
            <a:prstGeom prst="rect">
              <a:avLst/>
            </a:prstGeom>
            <a:solidFill>
              <a:srgbClr val="70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3" name="Picture 10" descr="Properties Icon">
              <a:extLst>
                <a:ext uri="{FF2B5EF4-FFF2-40B4-BE49-F238E27FC236}">
                  <a16:creationId xmlns:a16="http://schemas.microsoft.com/office/drawing/2014/main" id="{7011CEE0-4C2C-48F0-BCEB-B3DEBB41D8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3895" y="5812701"/>
              <a:ext cx="495461" cy="3767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8F9C200-454E-4DCD-A100-A0C5750F5C6E}"/>
              </a:ext>
            </a:extLst>
          </p:cNvPr>
          <p:cNvGrpSpPr/>
          <p:nvPr/>
        </p:nvGrpSpPr>
        <p:grpSpPr>
          <a:xfrm>
            <a:off x="7647432" y="3053959"/>
            <a:ext cx="821464" cy="523220"/>
            <a:chOff x="7245053" y="5739469"/>
            <a:chExt cx="821464" cy="523220"/>
          </a:xfrm>
        </p:grpSpPr>
        <p:sp>
          <p:nvSpPr>
            <p:cNvPr id="19" name="Rectangle 18">
              <a:extLst>
                <a:ext uri="{FF2B5EF4-FFF2-40B4-BE49-F238E27FC236}">
                  <a16:creationId xmlns:a16="http://schemas.microsoft.com/office/drawing/2014/main" id="{8163125B-1931-44F5-BD31-8A04D216982B}"/>
                </a:ext>
              </a:extLst>
            </p:cNvPr>
            <p:cNvSpPr/>
            <p:nvPr/>
          </p:nvSpPr>
          <p:spPr>
            <a:xfrm>
              <a:off x="7245053" y="5739469"/>
              <a:ext cx="821464" cy="523220"/>
            </a:xfrm>
            <a:prstGeom prst="rect">
              <a:avLst/>
            </a:prstGeom>
            <a:solidFill>
              <a:srgbClr val="70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6" name="Picture 6" descr="Facility Management And M&amp;amp;e Services - Integrated Facility Management Icon  - (400x400) Png Clipart Download">
              <a:extLst>
                <a:ext uri="{FF2B5EF4-FFF2-40B4-BE49-F238E27FC236}">
                  <a16:creationId xmlns:a16="http://schemas.microsoft.com/office/drawing/2014/main" id="{7A141FD3-6225-4885-94C3-A0EBAF2EBA2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6480" y="5811774"/>
              <a:ext cx="378610" cy="3786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5A3AB9C0-3FC3-4D6A-AE5B-FE84E8799FF7}"/>
              </a:ext>
            </a:extLst>
          </p:cNvPr>
          <p:cNvGrpSpPr/>
          <p:nvPr/>
        </p:nvGrpSpPr>
        <p:grpSpPr>
          <a:xfrm>
            <a:off x="7647432" y="2149625"/>
            <a:ext cx="821464" cy="523220"/>
            <a:chOff x="6209213" y="5739469"/>
            <a:chExt cx="821464" cy="523220"/>
          </a:xfrm>
        </p:grpSpPr>
        <p:sp>
          <p:nvSpPr>
            <p:cNvPr id="2" name="Rectangle 1">
              <a:extLst>
                <a:ext uri="{FF2B5EF4-FFF2-40B4-BE49-F238E27FC236}">
                  <a16:creationId xmlns:a16="http://schemas.microsoft.com/office/drawing/2014/main" id="{0CE23076-9CDF-4523-A334-D405E1D50A71}"/>
                </a:ext>
              </a:extLst>
            </p:cNvPr>
            <p:cNvSpPr/>
            <p:nvPr/>
          </p:nvSpPr>
          <p:spPr>
            <a:xfrm>
              <a:off x="6209213" y="5739469"/>
              <a:ext cx="821464" cy="523220"/>
            </a:xfrm>
            <a:prstGeom prst="rect">
              <a:avLst/>
            </a:prstGeom>
            <a:solidFill>
              <a:srgbClr val="70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9" name="Picture 2" descr="Truy tìm&amp;quot; cách trị mụn đầu đen triệt để không để lại sẹo">
              <a:extLst>
                <a:ext uri="{FF2B5EF4-FFF2-40B4-BE49-F238E27FC236}">
                  <a16:creationId xmlns:a16="http://schemas.microsoft.com/office/drawing/2014/main" id="{BB4388AE-26BE-4541-B563-BA8EA143F8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6668" y="5812700"/>
              <a:ext cx="566554" cy="376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0123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BA9F0F2-5671-41F8-9D63-D383AEA28806}"/>
              </a:ext>
            </a:extLst>
          </p:cNvPr>
          <p:cNvSpPr txBox="1"/>
          <p:nvPr/>
        </p:nvSpPr>
        <p:spPr>
          <a:xfrm>
            <a:off x="7391400" y="1447802"/>
            <a:ext cx="4029008" cy="646331"/>
          </a:xfrm>
          <a:prstGeom prst="rect">
            <a:avLst/>
          </a:prstGeom>
          <a:noFill/>
        </p:spPr>
        <p:txBody>
          <a:bodyPr wrap="square" rtlCol="0">
            <a:spAutoFit/>
          </a:bodyPr>
          <a:lstStyle/>
          <a:p>
            <a:pPr algn="ctr"/>
            <a:r>
              <a:rPr lang="en-US" sz="3600" b="1">
                <a:solidFill>
                  <a:srgbClr val="E4037E"/>
                </a:solidFill>
                <a:latin typeface="Montserrat" panose="00000500000000000000" pitchFamily="50" charset="0"/>
              </a:rPr>
              <a:t>MAINTENANCE</a:t>
            </a:r>
          </a:p>
        </p:txBody>
      </p:sp>
      <p:sp>
        <p:nvSpPr>
          <p:cNvPr id="25" name="Google Shape;241;p24">
            <a:extLst>
              <a:ext uri="{FF2B5EF4-FFF2-40B4-BE49-F238E27FC236}">
                <a16:creationId xmlns:a16="http://schemas.microsoft.com/office/drawing/2014/main" id="{55AD6434-04EA-41BA-802F-1151007F90E9}"/>
              </a:ext>
            </a:extLst>
          </p:cNvPr>
          <p:cNvSpPr txBox="1"/>
          <p:nvPr/>
        </p:nvSpPr>
        <p:spPr>
          <a:xfrm>
            <a:off x="7650139" y="2463465"/>
            <a:ext cx="3587731" cy="369291"/>
          </a:xfrm>
          <a:prstGeom prst="rect">
            <a:avLst/>
          </a:prstGeom>
          <a:solidFill>
            <a:srgbClr val="70BCC2"/>
          </a:solidFill>
          <a:ln>
            <a:noFill/>
          </a:ln>
        </p:spPr>
        <p:txBody>
          <a:bodyPr spcFirstLastPara="1" wrap="square" lIns="91425" tIns="45700" rIns="91425" bIns="45700" anchor="t" anchorCtr="0">
            <a:spAutoFit/>
          </a:bodyPr>
          <a:lstStyle/>
          <a:p>
            <a:pPr algn="just">
              <a:buClr>
                <a:srgbClr val="128791"/>
              </a:buClr>
              <a:buSzPts val="1800"/>
            </a:pPr>
            <a:r>
              <a:rPr lang="en-US" b="1" dirty="0">
                <a:solidFill>
                  <a:srgbClr val="E4037E"/>
                </a:solidFill>
                <a:latin typeface="Montserrat" panose="00000500000000000000" pitchFamily="50" charset="0"/>
                <a:ea typeface="Arial"/>
                <a:cs typeface="Arial"/>
                <a:sym typeface="Arial"/>
              </a:rPr>
              <a:t>03 month</a:t>
            </a:r>
            <a:endParaRPr lang="en-US" b="1" dirty="0">
              <a:solidFill>
                <a:srgbClr val="E4037E"/>
              </a:solidFill>
              <a:latin typeface="Montserrat" panose="00000500000000000000" pitchFamily="50" charset="0"/>
              <a:ea typeface="Arial"/>
              <a:cs typeface="Arial"/>
            </a:endParaRPr>
          </a:p>
        </p:txBody>
      </p:sp>
      <p:sp>
        <p:nvSpPr>
          <p:cNvPr id="27" name="Google Shape;242;p24">
            <a:extLst>
              <a:ext uri="{FF2B5EF4-FFF2-40B4-BE49-F238E27FC236}">
                <a16:creationId xmlns:a16="http://schemas.microsoft.com/office/drawing/2014/main" id="{332F5402-A312-48B4-BA6F-9E514CD7F968}"/>
              </a:ext>
            </a:extLst>
          </p:cNvPr>
          <p:cNvSpPr txBox="1"/>
          <p:nvPr/>
        </p:nvSpPr>
        <p:spPr>
          <a:xfrm>
            <a:off x="7638325" y="3918664"/>
            <a:ext cx="3587731" cy="369291"/>
          </a:xfrm>
          <a:prstGeom prst="rect">
            <a:avLst/>
          </a:prstGeom>
          <a:solidFill>
            <a:srgbClr val="70BCC2"/>
          </a:solidFill>
          <a:ln>
            <a:noFill/>
          </a:ln>
        </p:spPr>
        <p:txBody>
          <a:bodyPr spcFirstLastPara="1" wrap="square" lIns="91425" tIns="45700" rIns="91425" bIns="45700" anchor="t" anchorCtr="0">
            <a:spAutoFit/>
          </a:bodyPr>
          <a:lstStyle>
            <a:defPPr>
              <a:defRPr lang="en-US"/>
            </a:defPPr>
            <a:lvl1pPr marR="0" lvl="0" algn="just">
              <a:lnSpc>
                <a:spcPct val="100000"/>
              </a:lnSpc>
              <a:spcBef>
                <a:spcPts val="0"/>
              </a:spcBef>
              <a:spcAft>
                <a:spcPts val="0"/>
              </a:spcAft>
              <a:buClr>
                <a:srgbClr val="128791"/>
              </a:buClr>
              <a:buSzPts val="1800"/>
              <a:defRPr sz="2400" b="1" i="0" u="none">
                <a:solidFill>
                  <a:schemeClr val="bg1"/>
                </a:solidFill>
                <a:latin typeface="Montserrat" panose="00000500000000000000" pitchFamily="50" charset="0"/>
                <a:ea typeface="Arial"/>
                <a:cs typeface="Arial"/>
              </a:defRPr>
            </a:lvl1pPr>
          </a:lstStyle>
          <a:p>
            <a:r>
              <a:rPr lang="en-US" sz="1800" dirty="0">
                <a:solidFill>
                  <a:srgbClr val="E4037E"/>
                </a:solidFill>
                <a:sym typeface="Arial"/>
              </a:rPr>
              <a:t>01 month</a:t>
            </a:r>
            <a:endParaRPr lang="en-US" sz="1800" dirty="0">
              <a:solidFill>
                <a:srgbClr val="E4037E"/>
              </a:solidFill>
            </a:endParaRPr>
          </a:p>
        </p:txBody>
      </p:sp>
      <p:sp>
        <p:nvSpPr>
          <p:cNvPr id="28" name="Rectangle 27">
            <a:extLst>
              <a:ext uri="{FF2B5EF4-FFF2-40B4-BE49-F238E27FC236}">
                <a16:creationId xmlns:a16="http://schemas.microsoft.com/office/drawing/2014/main" id="{F3D1FB56-35E8-4AF6-9A86-B50A5F195398}"/>
              </a:ext>
            </a:extLst>
          </p:cNvPr>
          <p:cNvSpPr/>
          <p:nvPr/>
        </p:nvSpPr>
        <p:spPr>
          <a:xfrm>
            <a:off x="7650139" y="2925087"/>
            <a:ext cx="2444731" cy="307777"/>
          </a:xfrm>
          <a:prstGeom prst="rect">
            <a:avLst/>
          </a:prstGeom>
        </p:spPr>
        <p:txBody>
          <a:bodyPr wrap="square">
            <a:spAutoFit/>
          </a:bodyPr>
          <a:lstStyle/>
          <a:p>
            <a:pPr algn="just"/>
            <a:r>
              <a:rPr lang="en-US" sz="1400">
                <a:solidFill>
                  <a:schemeClr val="bg2">
                    <a:lumMod val="10000"/>
                  </a:schemeClr>
                </a:solidFill>
                <a:latin typeface="Montserrat" panose="00000500000000000000" pitchFamily="50" charset="0"/>
                <a:ea typeface="Arial"/>
                <a:cs typeface="Arial"/>
              </a:rPr>
              <a:t>Under normal conditions</a:t>
            </a:r>
          </a:p>
        </p:txBody>
      </p:sp>
      <p:sp>
        <p:nvSpPr>
          <p:cNvPr id="31" name="Rectangle 30">
            <a:extLst>
              <a:ext uri="{FF2B5EF4-FFF2-40B4-BE49-F238E27FC236}">
                <a16:creationId xmlns:a16="http://schemas.microsoft.com/office/drawing/2014/main" id="{E426BB96-E6ED-4A88-B331-F4401AB9AF4E}"/>
              </a:ext>
            </a:extLst>
          </p:cNvPr>
          <p:cNvSpPr/>
          <p:nvPr/>
        </p:nvSpPr>
        <p:spPr>
          <a:xfrm>
            <a:off x="7638325" y="4431466"/>
            <a:ext cx="3587731" cy="954107"/>
          </a:xfrm>
          <a:prstGeom prst="rect">
            <a:avLst/>
          </a:prstGeom>
        </p:spPr>
        <p:txBody>
          <a:bodyPr wrap="square">
            <a:spAutoFit/>
          </a:bodyPr>
          <a:lstStyle/>
          <a:p>
            <a:pPr algn="just"/>
            <a:r>
              <a:rPr lang="en-US" sz="1400">
                <a:solidFill>
                  <a:schemeClr val="bg2">
                    <a:lumMod val="10000"/>
                  </a:schemeClr>
                </a:solidFill>
                <a:latin typeface="Montserrat" panose="00000500000000000000" pitchFamily="50" charset="0"/>
                <a:ea typeface="Arial"/>
                <a:cs typeface="Arial"/>
              </a:rPr>
              <a:t>Elevators are installed in apartments, office buildings, commercial center buildings, hospitals, hotels, manufacturing plants, public areas</a:t>
            </a:r>
          </a:p>
        </p:txBody>
      </p:sp>
      <p:sp>
        <p:nvSpPr>
          <p:cNvPr id="12" name="Rectangle 11">
            <a:extLst>
              <a:ext uri="{FF2B5EF4-FFF2-40B4-BE49-F238E27FC236}">
                <a16:creationId xmlns:a16="http://schemas.microsoft.com/office/drawing/2014/main" id="{4C0E33E0-4C1C-4C0D-AB1F-AC3041B8569F}"/>
              </a:ext>
            </a:extLst>
          </p:cNvPr>
          <p:cNvSpPr/>
          <p:nvPr/>
        </p:nvSpPr>
        <p:spPr>
          <a:xfrm>
            <a:off x="533401" y="533401"/>
            <a:ext cx="4658351" cy="5889235"/>
          </a:xfrm>
          <a:prstGeom prst="rect">
            <a:avLst/>
          </a:prstGeom>
          <a:gradFill flip="none" rotWithShape="1">
            <a:gsLst>
              <a:gs pos="11000">
                <a:srgbClr val="128791"/>
              </a:gs>
              <a:gs pos="100000">
                <a:srgbClr val="12879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1026" name="Picture 2" descr="Bảo trì thang máy – Thang máy ACG">
            <a:extLst>
              <a:ext uri="{FF2B5EF4-FFF2-40B4-BE49-F238E27FC236}">
                <a16:creationId xmlns:a16="http://schemas.microsoft.com/office/drawing/2014/main" id="{56C156EA-1C4A-4331-97BE-A2B37C9D8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01"/>
          <a:stretch/>
        </p:blipFill>
        <p:spPr bwMode="auto">
          <a:xfrm>
            <a:off x="1519991" y="1389133"/>
            <a:ext cx="5370667" cy="4097267"/>
          </a:xfrm>
          <a:prstGeom prst="rect">
            <a:avLst/>
          </a:prstGeom>
          <a:noFill/>
          <a:ln w="28575">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52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6B74539-3F8F-4BC3-A8A5-421A05CFFD88}"/>
              </a:ext>
            </a:extLst>
          </p:cNvPr>
          <p:cNvSpPr/>
          <p:nvPr/>
        </p:nvSpPr>
        <p:spPr>
          <a:xfrm>
            <a:off x="0" y="4107"/>
            <a:ext cx="12268200" cy="6858000"/>
          </a:xfrm>
          <a:prstGeom prst="rect">
            <a:avLst/>
          </a:prstGeom>
          <a:gradFill flip="none" rotWithShape="1">
            <a:gsLst>
              <a:gs pos="11000">
                <a:srgbClr val="128791"/>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62" name="Parallelogram 61">
            <a:extLst>
              <a:ext uri="{FF2B5EF4-FFF2-40B4-BE49-F238E27FC236}">
                <a16:creationId xmlns:a16="http://schemas.microsoft.com/office/drawing/2014/main" id="{528DCBC2-530B-45A4-AF7A-053F07681E5E}"/>
              </a:ext>
            </a:extLst>
          </p:cNvPr>
          <p:cNvSpPr/>
          <p:nvPr/>
        </p:nvSpPr>
        <p:spPr>
          <a:xfrm>
            <a:off x="13639800" y="0"/>
            <a:ext cx="8458200" cy="6858000"/>
          </a:xfrm>
          <a:prstGeom prst="parallelogram">
            <a:avLst>
              <a:gd name="adj" fmla="val 6956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63" name="Parallelogram 62">
            <a:extLst>
              <a:ext uri="{FF2B5EF4-FFF2-40B4-BE49-F238E27FC236}">
                <a16:creationId xmlns:a16="http://schemas.microsoft.com/office/drawing/2014/main" id="{F36177F9-F3FA-43A7-ADEC-C9AC60A737CB}"/>
              </a:ext>
            </a:extLst>
          </p:cNvPr>
          <p:cNvSpPr/>
          <p:nvPr/>
        </p:nvSpPr>
        <p:spPr>
          <a:xfrm>
            <a:off x="-10744200" y="0"/>
            <a:ext cx="9515705" cy="6858000"/>
          </a:xfrm>
          <a:prstGeom prst="parallelogram">
            <a:avLst>
              <a:gd name="adj" fmla="val 69560"/>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64" name="Rectangle 63">
            <a:extLst>
              <a:ext uri="{FF2B5EF4-FFF2-40B4-BE49-F238E27FC236}">
                <a16:creationId xmlns:a16="http://schemas.microsoft.com/office/drawing/2014/main" id="{367675FD-E114-4D1D-A62A-8B411E8A8B02}"/>
              </a:ext>
            </a:extLst>
          </p:cNvPr>
          <p:cNvSpPr/>
          <p:nvPr/>
        </p:nvSpPr>
        <p:spPr>
          <a:xfrm>
            <a:off x="992463" y="1066800"/>
            <a:ext cx="1132368" cy="113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65" name="Rectangle 64">
            <a:extLst>
              <a:ext uri="{FF2B5EF4-FFF2-40B4-BE49-F238E27FC236}">
                <a16:creationId xmlns:a16="http://schemas.microsoft.com/office/drawing/2014/main" id="{24649EA4-8C62-43F4-96FE-C9B3E7522383}"/>
              </a:ext>
            </a:extLst>
          </p:cNvPr>
          <p:cNvSpPr/>
          <p:nvPr/>
        </p:nvSpPr>
        <p:spPr>
          <a:xfrm>
            <a:off x="4472492" y="4504873"/>
            <a:ext cx="1132368" cy="113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cxnSp>
        <p:nvCxnSpPr>
          <p:cNvPr id="66" name="Straight Connector 65">
            <a:extLst>
              <a:ext uri="{FF2B5EF4-FFF2-40B4-BE49-F238E27FC236}">
                <a16:creationId xmlns:a16="http://schemas.microsoft.com/office/drawing/2014/main" id="{54198E5F-CF96-43B7-B9DE-9060DBE5F7F7}"/>
              </a:ext>
            </a:extLst>
          </p:cNvPr>
          <p:cNvCxnSpPr/>
          <p:nvPr/>
        </p:nvCxnSpPr>
        <p:spPr>
          <a:xfrm>
            <a:off x="4580588" y="5909895"/>
            <a:ext cx="1359003"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C7769C-675A-4F69-B919-A01B8E86FF51}"/>
              </a:ext>
            </a:extLst>
          </p:cNvPr>
          <p:cNvCxnSpPr>
            <a:cxnSpLocks/>
            <a:stCxn id="70" idx="3"/>
            <a:endCxn id="69" idx="3"/>
          </p:cNvCxnSpPr>
          <p:nvPr/>
        </p:nvCxnSpPr>
        <p:spPr>
          <a:xfrm>
            <a:off x="5939792" y="1219202"/>
            <a:ext cx="13985" cy="4407623"/>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4811AF6-6A2A-432D-AC5A-E2D3E10F99CD}"/>
              </a:ext>
            </a:extLst>
          </p:cNvPr>
          <p:cNvCxnSpPr/>
          <p:nvPr/>
        </p:nvCxnSpPr>
        <p:spPr>
          <a:xfrm>
            <a:off x="5947755" y="927965"/>
            <a:ext cx="1359003" cy="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69" name="L-Shape 68">
            <a:extLst>
              <a:ext uri="{FF2B5EF4-FFF2-40B4-BE49-F238E27FC236}">
                <a16:creationId xmlns:a16="http://schemas.microsoft.com/office/drawing/2014/main" id="{F10F6432-6461-4170-8098-027ED0393A9B}"/>
              </a:ext>
            </a:extLst>
          </p:cNvPr>
          <p:cNvSpPr/>
          <p:nvPr/>
        </p:nvSpPr>
        <p:spPr>
          <a:xfrm flipH="1">
            <a:off x="5658908" y="5626823"/>
            <a:ext cx="334731" cy="334731"/>
          </a:xfrm>
          <a:prstGeom prst="corner">
            <a:avLst>
              <a:gd name="adj1" fmla="val 21989"/>
              <a:gd name="adj2" fmla="val 238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0" name="L-Shape 69">
            <a:extLst>
              <a:ext uri="{FF2B5EF4-FFF2-40B4-BE49-F238E27FC236}">
                <a16:creationId xmlns:a16="http://schemas.microsoft.com/office/drawing/2014/main" id="{C935EA05-1930-4248-AD3A-AE08E53FF908}"/>
              </a:ext>
            </a:extLst>
          </p:cNvPr>
          <p:cNvSpPr/>
          <p:nvPr/>
        </p:nvSpPr>
        <p:spPr>
          <a:xfrm flipV="1">
            <a:off x="5899927" y="884469"/>
            <a:ext cx="334731" cy="334731"/>
          </a:xfrm>
          <a:prstGeom prst="corner">
            <a:avLst>
              <a:gd name="adj1" fmla="val 21989"/>
              <a:gd name="adj2" fmla="val 238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1" name="Freeform: Shape 70">
            <a:extLst>
              <a:ext uri="{FF2B5EF4-FFF2-40B4-BE49-F238E27FC236}">
                <a16:creationId xmlns:a16="http://schemas.microsoft.com/office/drawing/2014/main" id="{B3772C8C-3E5F-4E50-A9DD-D6E92B1E9B0E}"/>
              </a:ext>
            </a:extLst>
          </p:cNvPr>
          <p:cNvSpPr/>
          <p:nvPr/>
        </p:nvSpPr>
        <p:spPr>
          <a:xfrm>
            <a:off x="4375238" y="5824085"/>
            <a:ext cx="171620" cy="171620"/>
          </a:xfrm>
          <a:custGeom>
            <a:avLst/>
            <a:gdLst>
              <a:gd name="connsiteX0" fmla="*/ 114413 w 228826"/>
              <a:gd name="connsiteY0" fmla="*/ 44234 h 228826"/>
              <a:gd name="connsiteX1" fmla="*/ 44234 w 228826"/>
              <a:gd name="connsiteY1" fmla="*/ 114413 h 228826"/>
              <a:gd name="connsiteX2" fmla="*/ 114413 w 228826"/>
              <a:gd name="connsiteY2" fmla="*/ 184592 h 228826"/>
              <a:gd name="connsiteX3" fmla="*/ 184592 w 228826"/>
              <a:gd name="connsiteY3" fmla="*/ 114413 h 228826"/>
              <a:gd name="connsiteX4" fmla="*/ 114413 w 228826"/>
              <a:gd name="connsiteY4" fmla="*/ 44234 h 228826"/>
              <a:gd name="connsiteX5" fmla="*/ 114413 w 228826"/>
              <a:gd name="connsiteY5" fmla="*/ 0 h 228826"/>
              <a:gd name="connsiteX6" fmla="*/ 228826 w 228826"/>
              <a:gd name="connsiteY6" fmla="*/ 114413 h 228826"/>
              <a:gd name="connsiteX7" fmla="*/ 114413 w 228826"/>
              <a:gd name="connsiteY7" fmla="*/ 228826 h 228826"/>
              <a:gd name="connsiteX8" fmla="*/ 0 w 228826"/>
              <a:gd name="connsiteY8" fmla="*/ 114413 h 228826"/>
              <a:gd name="connsiteX9" fmla="*/ 114413 w 228826"/>
              <a:gd name="connsiteY9" fmla="*/ 0 h 2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26" h="228826">
                <a:moveTo>
                  <a:pt x="114413" y="44234"/>
                </a:moveTo>
                <a:cubicBezTo>
                  <a:pt x="75654" y="44234"/>
                  <a:pt x="44234" y="75654"/>
                  <a:pt x="44234" y="114413"/>
                </a:cubicBezTo>
                <a:cubicBezTo>
                  <a:pt x="44234" y="153172"/>
                  <a:pt x="75654" y="184592"/>
                  <a:pt x="114413" y="184592"/>
                </a:cubicBezTo>
                <a:cubicBezTo>
                  <a:pt x="153172" y="184592"/>
                  <a:pt x="184592" y="153172"/>
                  <a:pt x="184592" y="114413"/>
                </a:cubicBezTo>
                <a:cubicBezTo>
                  <a:pt x="184592" y="75654"/>
                  <a:pt x="153172" y="44234"/>
                  <a:pt x="114413" y="44234"/>
                </a:cubicBezTo>
                <a:close/>
                <a:moveTo>
                  <a:pt x="114413" y="0"/>
                </a:moveTo>
                <a:cubicBezTo>
                  <a:pt x="177602" y="0"/>
                  <a:pt x="228826" y="51224"/>
                  <a:pt x="228826" y="114413"/>
                </a:cubicBezTo>
                <a:cubicBezTo>
                  <a:pt x="228826" y="177602"/>
                  <a:pt x="177602" y="228826"/>
                  <a:pt x="114413" y="228826"/>
                </a:cubicBezTo>
                <a:cubicBezTo>
                  <a:pt x="51224" y="228826"/>
                  <a:pt x="0" y="177602"/>
                  <a:pt x="0" y="114413"/>
                </a:cubicBezTo>
                <a:cubicBezTo>
                  <a:pt x="0" y="51224"/>
                  <a:pt x="51224" y="0"/>
                  <a:pt x="1144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2" name="Oval 71">
            <a:extLst>
              <a:ext uri="{FF2B5EF4-FFF2-40B4-BE49-F238E27FC236}">
                <a16:creationId xmlns:a16="http://schemas.microsoft.com/office/drawing/2014/main" id="{6701D714-F2D4-43BF-9991-F8ACB4F81D8E}"/>
              </a:ext>
            </a:extLst>
          </p:cNvPr>
          <p:cNvSpPr/>
          <p:nvPr/>
        </p:nvSpPr>
        <p:spPr>
          <a:xfrm>
            <a:off x="4351142" y="5799989"/>
            <a:ext cx="219812" cy="2198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3" name="Freeform: Shape 72">
            <a:extLst>
              <a:ext uri="{FF2B5EF4-FFF2-40B4-BE49-F238E27FC236}">
                <a16:creationId xmlns:a16="http://schemas.microsoft.com/office/drawing/2014/main" id="{812E3733-4976-47F2-9500-4672A42E6E32}"/>
              </a:ext>
            </a:extLst>
          </p:cNvPr>
          <p:cNvSpPr/>
          <p:nvPr/>
        </p:nvSpPr>
        <p:spPr>
          <a:xfrm>
            <a:off x="7324982" y="844365"/>
            <a:ext cx="171620" cy="171620"/>
          </a:xfrm>
          <a:custGeom>
            <a:avLst/>
            <a:gdLst>
              <a:gd name="connsiteX0" fmla="*/ 114413 w 228826"/>
              <a:gd name="connsiteY0" fmla="*/ 44234 h 228826"/>
              <a:gd name="connsiteX1" fmla="*/ 44234 w 228826"/>
              <a:gd name="connsiteY1" fmla="*/ 114413 h 228826"/>
              <a:gd name="connsiteX2" fmla="*/ 114413 w 228826"/>
              <a:gd name="connsiteY2" fmla="*/ 184592 h 228826"/>
              <a:gd name="connsiteX3" fmla="*/ 184592 w 228826"/>
              <a:gd name="connsiteY3" fmla="*/ 114413 h 228826"/>
              <a:gd name="connsiteX4" fmla="*/ 114413 w 228826"/>
              <a:gd name="connsiteY4" fmla="*/ 44234 h 228826"/>
              <a:gd name="connsiteX5" fmla="*/ 114413 w 228826"/>
              <a:gd name="connsiteY5" fmla="*/ 0 h 228826"/>
              <a:gd name="connsiteX6" fmla="*/ 228826 w 228826"/>
              <a:gd name="connsiteY6" fmla="*/ 114413 h 228826"/>
              <a:gd name="connsiteX7" fmla="*/ 114413 w 228826"/>
              <a:gd name="connsiteY7" fmla="*/ 228826 h 228826"/>
              <a:gd name="connsiteX8" fmla="*/ 0 w 228826"/>
              <a:gd name="connsiteY8" fmla="*/ 114413 h 228826"/>
              <a:gd name="connsiteX9" fmla="*/ 114413 w 228826"/>
              <a:gd name="connsiteY9" fmla="*/ 0 h 2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26" h="228826">
                <a:moveTo>
                  <a:pt x="114413" y="44234"/>
                </a:moveTo>
                <a:cubicBezTo>
                  <a:pt x="75654" y="44234"/>
                  <a:pt x="44234" y="75654"/>
                  <a:pt x="44234" y="114413"/>
                </a:cubicBezTo>
                <a:cubicBezTo>
                  <a:pt x="44234" y="153172"/>
                  <a:pt x="75654" y="184592"/>
                  <a:pt x="114413" y="184592"/>
                </a:cubicBezTo>
                <a:cubicBezTo>
                  <a:pt x="153172" y="184592"/>
                  <a:pt x="184592" y="153172"/>
                  <a:pt x="184592" y="114413"/>
                </a:cubicBezTo>
                <a:cubicBezTo>
                  <a:pt x="184592" y="75654"/>
                  <a:pt x="153172" y="44234"/>
                  <a:pt x="114413" y="44234"/>
                </a:cubicBezTo>
                <a:close/>
                <a:moveTo>
                  <a:pt x="114413" y="0"/>
                </a:moveTo>
                <a:cubicBezTo>
                  <a:pt x="177602" y="0"/>
                  <a:pt x="228826" y="51224"/>
                  <a:pt x="228826" y="114413"/>
                </a:cubicBezTo>
                <a:cubicBezTo>
                  <a:pt x="228826" y="177602"/>
                  <a:pt x="177602" y="228826"/>
                  <a:pt x="114413" y="228826"/>
                </a:cubicBezTo>
                <a:cubicBezTo>
                  <a:pt x="51224" y="228826"/>
                  <a:pt x="0" y="177602"/>
                  <a:pt x="0" y="114413"/>
                </a:cubicBezTo>
                <a:cubicBezTo>
                  <a:pt x="0" y="51224"/>
                  <a:pt x="51224" y="0"/>
                  <a:pt x="1144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4" name="Oval 73">
            <a:extLst>
              <a:ext uri="{FF2B5EF4-FFF2-40B4-BE49-F238E27FC236}">
                <a16:creationId xmlns:a16="http://schemas.microsoft.com/office/drawing/2014/main" id="{344BB959-434E-478C-89AA-1EB54446AA71}"/>
              </a:ext>
            </a:extLst>
          </p:cNvPr>
          <p:cNvSpPr/>
          <p:nvPr/>
        </p:nvSpPr>
        <p:spPr>
          <a:xfrm>
            <a:off x="7300886" y="820269"/>
            <a:ext cx="219812" cy="2198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5" name="Rectangle 74">
            <a:extLst>
              <a:ext uri="{FF2B5EF4-FFF2-40B4-BE49-F238E27FC236}">
                <a16:creationId xmlns:a16="http://schemas.microsoft.com/office/drawing/2014/main" id="{B56890AF-CCCF-4677-B1F3-909142D93A46}"/>
              </a:ext>
            </a:extLst>
          </p:cNvPr>
          <p:cNvSpPr/>
          <p:nvPr/>
        </p:nvSpPr>
        <p:spPr>
          <a:xfrm>
            <a:off x="5899930" y="1304860"/>
            <a:ext cx="93711" cy="4477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6" name="TextBox 75">
            <a:extLst>
              <a:ext uri="{FF2B5EF4-FFF2-40B4-BE49-F238E27FC236}">
                <a16:creationId xmlns:a16="http://schemas.microsoft.com/office/drawing/2014/main" id="{7E2BB2C2-1084-451B-B99C-AE9EDAE087C1}"/>
              </a:ext>
            </a:extLst>
          </p:cNvPr>
          <p:cNvSpPr txBox="1"/>
          <p:nvPr/>
        </p:nvSpPr>
        <p:spPr>
          <a:xfrm>
            <a:off x="6618693" y="1219200"/>
            <a:ext cx="4540752" cy="1323439"/>
          </a:xfrm>
          <a:prstGeom prst="rect">
            <a:avLst/>
          </a:prstGeom>
          <a:noFill/>
        </p:spPr>
        <p:txBody>
          <a:bodyPr wrap="square" rtlCol="0">
            <a:spAutoFit/>
          </a:bodyPr>
          <a:lstStyle/>
          <a:p>
            <a:r>
              <a:rPr lang="en-US" sz="4000" b="1" spc="225" dirty="0">
                <a:solidFill>
                  <a:srgbClr val="E83896"/>
                </a:solidFill>
                <a:latin typeface="Oswald Light" panose="00000400000000000000" pitchFamily="2" charset="0"/>
              </a:rPr>
              <a:t>USER RESPONSIBILITIES</a:t>
            </a:r>
            <a:endParaRPr lang="en-IN" sz="4000" spc="225" dirty="0">
              <a:solidFill>
                <a:srgbClr val="E83896"/>
              </a:solidFill>
              <a:latin typeface="Oswald Light" panose="00000400000000000000" pitchFamily="2" charset="0"/>
            </a:endParaRPr>
          </a:p>
        </p:txBody>
      </p:sp>
      <p:sp>
        <p:nvSpPr>
          <p:cNvPr id="77" name="Rectangle 76">
            <a:extLst>
              <a:ext uri="{FF2B5EF4-FFF2-40B4-BE49-F238E27FC236}">
                <a16:creationId xmlns:a16="http://schemas.microsoft.com/office/drawing/2014/main" id="{5A90A046-4358-4173-8D5C-57F6FC73AF30}"/>
              </a:ext>
            </a:extLst>
          </p:cNvPr>
          <p:cNvSpPr/>
          <p:nvPr/>
        </p:nvSpPr>
        <p:spPr>
          <a:xfrm>
            <a:off x="6778585" y="2773613"/>
            <a:ext cx="1755817" cy="45719"/>
          </a:xfrm>
          <a:prstGeom prst="rect">
            <a:avLst/>
          </a:prstGeom>
          <a:solidFill>
            <a:schemeClr val="bg1">
              <a:alpha val="24000"/>
            </a:schemeClr>
          </a:solidFill>
          <a:ln w="3175">
            <a:solidFill>
              <a:schemeClr val="bg1">
                <a:alpha val="8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78" name="Rectangle 77">
            <a:extLst>
              <a:ext uri="{FF2B5EF4-FFF2-40B4-BE49-F238E27FC236}">
                <a16:creationId xmlns:a16="http://schemas.microsoft.com/office/drawing/2014/main" id="{90CC3A8B-C4C3-4037-882F-5FAE2862E898}"/>
              </a:ext>
            </a:extLst>
          </p:cNvPr>
          <p:cNvSpPr/>
          <p:nvPr/>
        </p:nvSpPr>
        <p:spPr>
          <a:xfrm>
            <a:off x="6618693" y="3163514"/>
            <a:ext cx="4540753" cy="2739211"/>
          </a:xfrm>
          <a:prstGeom prst="rect">
            <a:avLst/>
          </a:prstGeom>
        </p:spPr>
        <p:txBody>
          <a:bodyPr wrap="square">
            <a:spAutoFit/>
          </a:bodyPr>
          <a:lstStyle/>
          <a:p>
            <a:pPr algn="just">
              <a:spcBef>
                <a:spcPts val="1200"/>
              </a:spcBef>
              <a:spcAft>
                <a:spcPts val="1200"/>
              </a:spcAft>
              <a:buClr>
                <a:schemeClr val="bg1"/>
              </a:buClr>
              <a:buFont typeface="Courier New" panose="02070309020205020404" pitchFamily="49" charset="0"/>
              <a:buChar char="o"/>
            </a:pPr>
            <a:r>
              <a:rPr lang="en-US" sz="1600" dirty="0">
                <a:solidFill>
                  <a:schemeClr val="bg1"/>
                </a:solidFill>
                <a:latin typeface="Montserrat" panose="00000500000000000000" pitchFamily="50" charset="0"/>
                <a:ea typeface="Arial"/>
                <a:cs typeface="Arial"/>
              </a:rPr>
              <a:t> Technical inspection before put into use </a:t>
            </a:r>
          </a:p>
          <a:p>
            <a:pPr algn="just">
              <a:spcBef>
                <a:spcPts val="1200"/>
              </a:spcBef>
              <a:spcAft>
                <a:spcPts val="1200"/>
              </a:spcAft>
              <a:buClr>
                <a:schemeClr val="bg1"/>
              </a:buClr>
              <a:buFont typeface="Courier New" panose="02070309020205020404" pitchFamily="49" charset="0"/>
              <a:buChar char="o"/>
            </a:pPr>
            <a:r>
              <a:rPr lang="en-US" sz="1600" dirty="0">
                <a:solidFill>
                  <a:schemeClr val="bg1"/>
                </a:solidFill>
                <a:latin typeface="Montserrat" panose="00000500000000000000" pitchFamily="50" charset="0"/>
                <a:ea typeface="Arial"/>
                <a:cs typeface="Arial"/>
              </a:rPr>
              <a:t> Keeping the records and documents relating to lifts </a:t>
            </a:r>
          </a:p>
          <a:p>
            <a:pPr algn="just">
              <a:spcBef>
                <a:spcPts val="1200"/>
              </a:spcBef>
              <a:spcAft>
                <a:spcPts val="1200"/>
              </a:spcAft>
              <a:buClr>
                <a:schemeClr val="bg1"/>
              </a:buClr>
              <a:buFont typeface="Courier New" panose="02070309020205020404" pitchFamily="49" charset="0"/>
              <a:buChar char="o"/>
            </a:pPr>
            <a:r>
              <a:rPr lang="en-US" sz="1600" dirty="0">
                <a:solidFill>
                  <a:schemeClr val="bg1"/>
                </a:solidFill>
                <a:latin typeface="Montserrat" panose="00000500000000000000" pitchFamily="50" charset="0"/>
                <a:ea typeface="Arial"/>
                <a:cs typeface="Arial"/>
              </a:rPr>
              <a:t> Arrange at least 01 person to be responsible for elevator operation </a:t>
            </a:r>
          </a:p>
          <a:p>
            <a:pPr algn="just">
              <a:spcBef>
                <a:spcPts val="1200"/>
              </a:spcBef>
              <a:spcAft>
                <a:spcPts val="1200"/>
              </a:spcAft>
              <a:buClr>
                <a:schemeClr val="bg1"/>
              </a:buClr>
              <a:buFont typeface="Courier New" panose="02070309020205020404" pitchFamily="49" charset="0"/>
              <a:buChar char="o"/>
            </a:pPr>
            <a:r>
              <a:rPr lang="en-US" sz="1600" dirty="0">
                <a:solidFill>
                  <a:schemeClr val="bg1"/>
                </a:solidFill>
                <a:latin typeface="Montserrat" panose="00000500000000000000" pitchFamily="50" charset="0"/>
                <a:ea typeface="Arial"/>
                <a:cs typeface="Arial"/>
              </a:rPr>
              <a:t> Declare the use of the elevator with the local Labor Office</a:t>
            </a:r>
          </a:p>
        </p:txBody>
      </p:sp>
      <p:pic>
        <p:nvPicPr>
          <p:cNvPr id="80" name="Picture 79" descr="A picture containing city, way, outdoor, scene&#10;&#10;Description automatically generated">
            <a:extLst>
              <a:ext uri="{FF2B5EF4-FFF2-40B4-BE49-F238E27FC236}">
                <a16:creationId xmlns:a16="http://schemas.microsoft.com/office/drawing/2014/main" id="{A5E80E24-65A9-48DF-B87B-08F346920A5C}"/>
              </a:ext>
            </a:extLst>
          </p:cNvPr>
          <p:cNvPicPr>
            <a:picLocks noChangeAspect="1"/>
          </p:cNvPicPr>
          <p:nvPr/>
        </p:nvPicPr>
        <p:blipFill rotWithShape="1">
          <a:blip r:embed="rId3">
            <a:extLst>
              <a:ext uri="{28A0092B-C50C-407E-A947-70E740481C1C}">
                <a14:useLocalDpi xmlns:a14="http://schemas.microsoft.com/office/drawing/2010/main" val="0"/>
              </a:ext>
            </a:extLst>
          </a:blip>
          <a:srcRect l="28591" t="10775" r="30105" b="23579"/>
          <a:stretch/>
        </p:blipFill>
        <p:spPr>
          <a:xfrm>
            <a:off x="1032554" y="1101027"/>
            <a:ext cx="4532215" cy="4501988"/>
          </a:xfrm>
          <a:prstGeom prst="rect">
            <a:avLst/>
          </a:prstGeom>
        </p:spPr>
      </p:pic>
    </p:spTree>
    <p:extLst>
      <p:ext uri="{BB962C8B-B14F-4D97-AF65-F5344CB8AC3E}">
        <p14:creationId xmlns:p14="http://schemas.microsoft.com/office/powerpoint/2010/main" val="2434943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decel="100000" fill="hold" grpId="0" nodeType="withEffect">
                                  <p:stCondLst>
                                    <p:cond delay="2750"/>
                                  </p:stCondLst>
                                  <p:childTnLst>
                                    <p:animMotion origin="layout" path="M -3.33333E-6 0 L -1.01145 0 " pathEditMode="relative" rAng="0" ptsTypes="AA">
                                      <p:cBhvr>
                                        <p:cTn id="6" dur="10000" fill="hold"/>
                                        <p:tgtEl>
                                          <p:spTgt spid="62"/>
                                        </p:tgtEl>
                                        <p:attrNameLst>
                                          <p:attrName>ppt_x</p:attrName>
                                          <p:attrName>ppt_y</p:attrName>
                                        </p:attrNameLst>
                                      </p:cBhvr>
                                      <p:rCtr x="-50573" y="0"/>
                                    </p:animMotion>
                                  </p:childTnLst>
                                </p:cTn>
                              </p:par>
                              <p:par>
                                <p:cTn id="7" presetID="63" presetClass="path" presetSubtype="0" repeatCount="indefinite" decel="100000" fill="hold" grpId="0" nodeType="withEffect">
                                  <p:stCondLst>
                                    <p:cond delay="2750"/>
                                  </p:stCondLst>
                                  <p:childTnLst>
                                    <p:animMotion origin="layout" path="M -2.5E-6 0 L 0.94254 0 " pathEditMode="relative" rAng="0" ptsTypes="AA">
                                      <p:cBhvr>
                                        <p:cTn id="8" dur="10000" fill="hold"/>
                                        <p:tgtEl>
                                          <p:spTgt spid="63"/>
                                        </p:tgtEl>
                                        <p:attrNameLst>
                                          <p:attrName>ppt_x</p:attrName>
                                          <p:attrName>ppt_y</p:attrName>
                                        </p:attrNameLst>
                                      </p:cBhvr>
                                      <p:rCtr x="47135" y="0"/>
                                    </p:animMotion>
                                  </p:childTnLst>
                                </p:cTn>
                              </p:par>
                              <p:par>
                                <p:cTn id="9" presetID="2" presetClass="entr" presetSubtype="4" decel="100000" fill="hold" grpId="1" nodeType="withEffect">
                                  <p:stCondLst>
                                    <p:cond delay="25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500" fill="hold"/>
                                        <p:tgtEl>
                                          <p:spTgt spid="64"/>
                                        </p:tgtEl>
                                        <p:attrNameLst>
                                          <p:attrName>ppt_x</p:attrName>
                                        </p:attrNameLst>
                                      </p:cBhvr>
                                      <p:tavLst>
                                        <p:tav tm="0">
                                          <p:val>
                                            <p:strVal val="#ppt_x"/>
                                          </p:val>
                                        </p:tav>
                                        <p:tav tm="100000">
                                          <p:val>
                                            <p:strVal val="#ppt_x"/>
                                          </p:val>
                                        </p:tav>
                                      </p:tavLst>
                                    </p:anim>
                                    <p:anim calcmode="lin" valueType="num">
                                      <p:cBhvr additive="base">
                                        <p:cTn id="12" dur="1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1"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500" fill="hold"/>
                                        <p:tgtEl>
                                          <p:spTgt spid="65"/>
                                        </p:tgtEl>
                                        <p:attrNameLst>
                                          <p:attrName>ppt_x</p:attrName>
                                        </p:attrNameLst>
                                      </p:cBhvr>
                                      <p:tavLst>
                                        <p:tav tm="0">
                                          <p:val>
                                            <p:strVal val="#ppt_x"/>
                                          </p:val>
                                        </p:tav>
                                        <p:tav tm="100000">
                                          <p:val>
                                            <p:strVal val="#ppt_x"/>
                                          </p:val>
                                        </p:tav>
                                      </p:tavLst>
                                    </p:anim>
                                    <p:anim calcmode="lin" valueType="num">
                                      <p:cBhvr additive="base">
                                        <p:cTn id="16" dur="1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1" nodeType="withEffect">
                                  <p:stCondLst>
                                    <p:cond delay="25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1500" fill="hold"/>
                                        <p:tgtEl>
                                          <p:spTgt spid="75"/>
                                        </p:tgtEl>
                                        <p:attrNameLst>
                                          <p:attrName>ppt_x</p:attrName>
                                        </p:attrNameLst>
                                      </p:cBhvr>
                                      <p:tavLst>
                                        <p:tav tm="0">
                                          <p:val>
                                            <p:strVal val="#ppt_x"/>
                                          </p:val>
                                        </p:tav>
                                        <p:tav tm="100000">
                                          <p:val>
                                            <p:strVal val="#ppt_x"/>
                                          </p:val>
                                        </p:tav>
                                      </p:tavLst>
                                    </p:anim>
                                    <p:anim calcmode="lin" valueType="num">
                                      <p:cBhvr additive="base">
                                        <p:cTn id="20" dur="15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1500" fill="hold"/>
                                        <p:tgtEl>
                                          <p:spTgt spid="66"/>
                                        </p:tgtEl>
                                        <p:attrNameLst>
                                          <p:attrName>ppt_x</p:attrName>
                                        </p:attrNameLst>
                                      </p:cBhvr>
                                      <p:tavLst>
                                        <p:tav tm="0">
                                          <p:val>
                                            <p:strVal val="#ppt_x"/>
                                          </p:val>
                                        </p:tav>
                                        <p:tav tm="100000">
                                          <p:val>
                                            <p:strVal val="#ppt_x"/>
                                          </p:val>
                                        </p:tav>
                                      </p:tavLst>
                                    </p:anim>
                                    <p:anim calcmode="lin" valueType="num">
                                      <p:cBhvr additive="base">
                                        <p:cTn id="24" dur="1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2000" fill="hold"/>
                                        <p:tgtEl>
                                          <p:spTgt spid="67"/>
                                        </p:tgtEl>
                                        <p:attrNameLst>
                                          <p:attrName>ppt_x</p:attrName>
                                        </p:attrNameLst>
                                      </p:cBhvr>
                                      <p:tavLst>
                                        <p:tav tm="0">
                                          <p:val>
                                            <p:strVal val="#ppt_x"/>
                                          </p:val>
                                        </p:tav>
                                        <p:tav tm="100000">
                                          <p:val>
                                            <p:strVal val="#ppt_x"/>
                                          </p:val>
                                        </p:tav>
                                      </p:tavLst>
                                    </p:anim>
                                    <p:anim calcmode="lin" valueType="num">
                                      <p:cBhvr additive="base">
                                        <p:cTn id="28" dur="20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75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2000" fill="hold"/>
                                        <p:tgtEl>
                                          <p:spTgt spid="68"/>
                                        </p:tgtEl>
                                        <p:attrNameLst>
                                          <p:attrName>ppt_x</p:attrName>
                                        </p:attrNameLst>
                                      </p:cBhvr>
                                      <p:tavLst>
                                        <p:tav tm="0">
                                          <p:val>
                                            <p:strVal val="#ppt_x"/>
                                          </p:val>
                                        </p:tav>
                                        <p:tav tm="100000">
                                          <p:val>
                                            <p:strVal val="#ppt_x"/>
                                          </p:val>
                                        </p:tav>
                                      </p:tavLst>
                                    </p:anim>
                                    <p:anim calcmode="lin" valueType="num">
                                      <p:cBhvr additive="base">
                                        <p:cTn id="32" dur="20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1500" fill="hold"/>
                                        <p:tgtEl>
                                          <p:spTgt spid="69"/>
                                        </p:tgtEl>
                                        <p:attrNameLst>
                                          <p:attrName>ppt_x</p:attrName>
                                        </p:attrNameLst>
                                      </p:cBhvr>
                                      <p:tavLst>
                                        <p:tav tm="0">
                                          <p:val>
                                            <p:strVal val="#ppt_x"/>
                                          </p:val>
                                        </p:tav>
                                        <p:tav tm="100000">
                                          <p:val>
                                            <p:strVal val="#ppt_x"/>
                                          </p:val>
                                        </p:tav>
                                      </p:tavLst>
                                    </p:anim>
                                    <p:anim calcmode="lin" valueType="num">
                                      <p:cBhvr additive="base">
                                        <p:cTn id="36" dur="1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00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1500" fill="hold"/>
                                        <p:tgtEl>
                                          <p:spTgt spid="70"/>
                                        </p:tgtEl>
                                        <p:attrNameLst>
                                          <p:attrName>ppt_x</p:attrName>
                                        </p:attrNameLst>
                                      </p:cBhvr>
                                      <p:tavLst>
                                        <p:tav tm="0">
                                          <p:val>
                                            <p:strVal val="#ppt_x"/>
                                          </p:val>
                                        </p:tav>
                                        <p:tav tm="100000">
                                          <p:val>
                                            <p:strVal val="#ppt_x"/>
                                          </p:val>
                                        </p:tav>
                                      </p:tavLst>
                                    </p:anim>
                                    <p:anim calcmode="lin" valueType="num">
                                      <p:cBhvr additive="base">
                                        <p:cTn id="40" dur="1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1500" fill="hold"/>
                                        <p:tgtEl>
                                          <p:spTgt spid="71"/>
                                        </p:tgtEl>
                                        <p:attrNameLst>
                                          <p:attrName>ppt_x</p:attrName>
                                        </p:attrNameLst>
                                      </p:cBhvr>
                                      <p:tavLst>
                                        <p:tav tm="0">
                                          <p:val>
                                            <p:strVal val="#ppt_x"/>
                                          </p:val>
                                        </p:tav>
                                        <p:tav tm="100000">
                                          <p:val>
                                            <p:strVal val="#ppt_x"/>
                                          </p:val>
                                        </p:tav>
                                      </p:tavLst>
                                    </p:anim>
                                    <p:anim calcmode="lin" valueType="num">
                                      <p:cBhvr additive="base">
                                        <p:cTn id="44" dur="1500" fill="hold"/>
                                        <p:tgtEl>
                                          <p:spTgt spid="7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1500" fill="hold"/>
                                        <p:tgtEl>
                                          <p:spTgt spid="72"/>
                                        </p:tgtEl>
                                        <p:attrNameLst>
                                          <p:attrName>ppt_x</p:attrName>
                                        </p:attrNameLst>
                                      </p:cBhvr>
                                      <p:tavLst>
                                        <p:tav tm="0">
                                          <p:val>
                                            <p:strVal val="#ppt_x"/>
                                          </p:val>
                                        </p:tav>
                                        <p:tav tm="100000">
                                          <p:val>
                                            <p:strVal val="#ppt_x"/>
                                          </p:val>
                                        </p:tav>
                                      </p:tavLst>
                                    </p:anim>
                                    <p:anim calcmode="lin" valueType="num">
                                      <p:cBhvr additive="base">
                                        <p:cTn id="48" dur="1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50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1500" fill="hold"/>
                                        <p:tgtEl>
                                          <p:spTgt spid="73"/>
                                        </p:tgtEl>
                                        <p:attrNameLst>
                                          <p:attrName>ppt_x</p:attrName>
                                        </p:attrNameLst>
                                      </p:cBhvr>
                                      <p:tavLst>
                                        <p:tav tm="0">
                                          <p:val>
                                            <p:strVal val="#ppt_x"/>
                                          </p:val>
                                        </p:tav>
                                        <p:tav tm="100000">
                                          <p:val>
                                            <p:strVal val="#ppt_x"/>
                                          </p:val>
                                        </p:tav>
                                      </p:tavLst>
                                    </p:anim>
                                    <p:anim calcmode="lin" valueType="num">
                                      <p:cBhvr additive="base">
                                        <p:cTn id="52" dur="1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75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1500" fill="hold"/>
                                        <p:tgtEl>
                                          <p:spTgt spid="74"/>
                                        </p:tgtEl>
                                        <p:attrNameLst>
                                          <p:attrName>ppt_x</p:attrName>
                                        </p:attrNameLst>
                                      </p:cBhvr>
                                      <p:tavLst>
                                        <p:tav tm="0">
                                          <p:val>
                                            <p:strVal val="#ppt_x"/>
                                          </p:val>
                                        </p:tav>
                                        <p:tav tm="100000">
                                          <p:val>
                                            <p:strVal val="#ppt_x"/>
                                          </p:val>
                                        </p:tav>
                                      </p:tavLst>
                                    </p:anim>
                                    <p:anim calcmode="lin" valueType="num">
                                      <p:cBhvr additive="base">
                                        <p:cTn id="56" dur="1500" fill="hold"/>
                                        <p:tgtEl>
                                          <p:spTgt spid="74"/>
                                        </p:tgtEl>
                                        <p:attrNameLst>
                                          <p:attrName>ppt_y</p:attrName>
                                        </p:attrNameLst>
                                      </p:cBhvr>
                                      <p:tavLst>
                                        <p:tav tm="0">
                                          <p:val>
                                            <p:strVal val="1+#ppt_h/2"/>
                                          </p:val>
                                        </p:tav>
                                        <p:tav tm="100000">
                                          <p:val>
                                            <p:strVal val="#ppt_y"/>
                                          </p:val>
                                        </p:tav>
                                      </p:tavLst>
                                    </p:anim>
                                  </p:childTnLst>
                                </p:cTn>
                              </p:par>
                              <p:par>
                                <p:cTn id="57" presetID="7" presetClass="path" presetSubtype="0" repeatCount="indefinite" accel="50000" decel="50000" fill="hold" grpId="0" nodeType="withEffect">
                                  <p:stCondLst>
                                    <p:cond delay="2750"/>
                                  </p:stCondLst>
                                  <p:childTnLst>
                                    <p:animMotion origin="layout" path="M -4.375E-6 -2.96296E-6 L 0.28503 -2.96296E-6 L 0.28503 0.50301 L -4.375E-6 0.50301 L -4.375E-6 -2.96296E-6 Z " pathEditMode="relative" rAng="0" ptsTypes="AAAAA">
                                      <p:cBhvr>
                                        <p:cTn id="58" dur="10000" fill="hold"/>
                                        <p:tgtEl>
                                          <p:spTgt spid="64"/>
                                        </p:tgtEl>
                                        <p:attrNameLst>
                                          <p:attrName>ppt_x</p:attrName>
                                          <p:attrName>ppt_y</p:attrName>
                                        </p:attrNameLst>
                                      </p:cBhvr>
                                      <p:rCtr x="14245" y="25139"/>
                                    </p:animMotion>
                                  </p:childTnLst>
                                </p:cTn>
                              </p:par>
                              <p:par>
                                <p:cTn id="59" presetID="7" presetClass="path" presetSubtype="0" repeatCount="indefinite" accel="50000" decel="50000" fill="hold" grpId="0" nodeType="withEffect">
                                  <p:stCondLst>
                                    <p:cond delay="2750"/>
                                  </p:stCondLst>
                                  <p:childTnLst>
                                    <p:animMotion origin="layout" path="M -1.25E-6 -1.85185E-6 L -0.28581 -1.85185E-6 L -0.28581 -0.50116 L -1.25E-6 -0.50116 L -1.25E-6 -1.85185E-6 Z " pathEditMode="relative" rAng="0" ptsTypes="AAAAA">
                                      <p:cBhvr>
                                        <p:cTn id="60" dur="10000" fill="hold"/>
                                        <p:tgtEl>
                                          <p:spTgt spid="65"/>
                                        </p:tgtEl>
                                        <p:attrNameLst>
                                          <p:attrName>ppt_x</p:attrName>
                                          <p:attrName>ppt_y</p:attrName>
                                        </p:attrNameLst>
                                      </p:cBhvr>
                                      <p:rCtr x="-14297" y="-25069"/>
                                    </p:animMotion>
                                  </p:childTnLst>
                                </p:cTn>
                              </p:par>
                              <p:par>
                                <p:cTn id="61" presetID="42" presetClass="path" presetSubtype="0" repeatCount="indefinite" accel="50000" decel="50000" fill="hold" grpId="0" nodeType="withEffect">
                                  <p:stCondLst>
                                    <p:cond delay="2750"/>
                                  </p:stCondLst>
                                  <p:childTnLst>
                                    <p:animMotion origin="layout" path="M -4.16667E-7 3.33333E-6 L 0.00117 0.54838 " pathEditMode="relative" rAng="0" ptsTypes="AA">
                                      <p:cBhvr>
                                        <p:cTn id="62" dur="10000" fill="hold"/>
                                        <p:tgtEl>
                                          <p:spTgt spid="75"/>
                                        </p:tgtEl>
                                        <p:attrNameLst>
                                          <p:attrName>ppt_x</p:attrName>
                                          <p:attrName>ppt_y</p:attrName>
                                        </p:attrNameLst>
                                      </p:cBhvr>
                                      <p:rCtr x="52" y="27407"/>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4" grpId="1" animBg="1"/>
      <p:bldP spid="65" grpId="0" animBg="1"/>
      <p:bldP spid="65" grpId="1" animBg="1"/>
      <p:bldP spid="69" grpId="0" animBg="1"/>
      <p:bldP spid="70" grpId="0" animBg="1"/>
      <p:bldP spid="71" grpId="0" animBg="1"/>
      <p:bldP spid="72" grpId="0" animBg="1"/>
      <p:bldP spid="73" grpId="0" animBg="1"/>
      <p:bldP spid="74" grpId="0" animBg="1"/>
      <p:bldP spid="75" grpId="0" animBg="1"/>
      <p:bldP spid="75" grpId="1" animBg="1"/>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ree, outdoor&#10;&#10;Description automatically generated">
            <a:extLst>
              <a:ext uri="{FF2B5EF4-FFF2-40B4-BE49-F238E27FC236}">
                <a16:creationId xmlns:a16="http://schemas.microsoft.com/office/drawing/2014/main" id="{95AA3FDF-CB2F-482C-A18E-D529AF715B88}"/>
              </a:ext>
            </a:extLst>
          </p:cNvPr>
          <p:cNvPicPr>
            <a:picLocks noChangeAspect="1"/>
          </p:cNvPicPr>
          <p:nvPr/>
        </p:nvPicPr>
        <p:blipFill rotWithShape="1">
          <a:blip r:embed="rId3">
            <a:extLst>
              <a:ext uri="{28A0092B-C50C-407E-A947-70E740481C1C}">
                <a14:useLocalDpi xmlns:a14="http://schemas.microsoft.com/office/drawing/2010/main" val="0"/>
              </a:ext>
            </a:extLst>
          </a:blip>
          <a:srcRect r="1" b="11341"/>
          <a:stretch/>
        </p:blipFill>
        <p:spPr>
          <a:xfrm>
            <a:off x="603673" y="1"/>
            <a:ext cx="11588329" cy="6857999"/>
          </a:xfrm>
          <a:prstGeom prst="rect">
            <a:avLst/>
          </a:prstGeom>
        </p:spPr>
      </p:pic>
      <p:sp>
        <p:nvSpPr>
          <p:cNvPr id="68" name="Rectangle 6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58DC1E-3E6D-4934-A36A-C75824155A9F}"/>
              </a:ext>
            </a:extLst>
          </p:cNvPr>
          <p:cNvSpPr txBox="1"/>
          <p:nvPr/>
        </p:nvSpPr>
        <p:spPr>
          <a:xfrm>
            <a:off x="1166649" y="3379979"/>
            <a:ext cx="3874685" cy="3186359"/>
          </a:xfrm>
          <a:prstGeom prst="rect">
            <a:avLst/>
          </a:prstGeom>
        </p:spPr>
        <p:txBody>
          <a:bodyPr vert="horz" lIns="91440" tIns="45720" rIns="91440" bIns="45720" rtlCol="0" anchor="ctr">
            <a:normAutofit/>
          </a:bodyPr>
          <a:lstStyle/>
          <a:p>
            <a:pPr indent="-228600" algn="just" defTabSz="914400">
              <a:lnSpc>
                <a:spcPct val="90000"/>
              </a:lnSpc>
              <a:spcBef>
                <a:spcPts val="600"/>
              </a:spcBef>
              <a:spcAft>
                <a:spcPts val="600"/>
              </a:spcAft>
              <a:buClr>
                <a:schemeClr val="bg1"/>
              </a:buClr>
              <a:buFont typeface="Arial" panose="020B0604020202020204" pitchFamily="34" charset="0"/>
              <a:buChar char="•"/>
            </a:pPr>
            <a:r>
              <a:rPr lang="en-US" dirty="0">
                <a:solidFill>
                  <a:schemeClr val="bg1"/>
                </a:solidFill>
              </a:rPr>
              <a:t> Building elevator management database</a:t>
            </a:r>
            <a:endParaRPr lang="en-US" dirty="0">
              <a:solidFill>
                <a:schemeClr val="bg1"/>
              </a:solidFill>
              <a:highlight>
                <a:srgbClr val="FFFF00"/>
              </a:highlight>
            </a:endParaRPr>
          </a:p>
          <a:p>
            <a:pPr indent="-228600" algn="just" defTabSz="914400">
              <a:lnSpc>
                <a:spcPct val="90000"/>
              </a:lnSpc>
              <a:spcBef>
                <a:spcPts val="600"/>
              </a:spcBef>
              <a:spcAft>
                <a:spcPts val="600"/>
              </a:spcAft>
              <a:buClr>
                <a:schemeClr val="bg1"/>
              </a:buClr>
              <a:buFont typeface="Arial" panose="020B0604020202020204" pitchFamily="34" charset="0"/>
              <a:buChar char="•"/>
            </a:pPr>
            <a:r>
              <a:rPr lang="en-US" dirty="0">
                <a:solidFill>
                  <a:schemeClr val="bg1"/>
                </a:solidFill>
              </a:rPr>
              <a:t> Improving the quality of elevator inspection, testing and inspection activities </a:t>
            </a:r>
          </a:p>
          <a:p>
            <a:pPr indent="-228600" algn="just" defTabSz="914400">
              <a:lnSpc>
                <a:spcPct val="90000"/>
              </a:lnSpc>
              <a:spcBef>
                <a:spcPts val="600"/>
              </a:spcBef>
              <a:spcAft>
                <a:spcPts val="600"/>
              </a:spcAft>
              <a:buClr>
                <a:schemeClr val="bg1"/>
              </a:buClr>
              <a:buFont typeface="Arial" panose="020B0604020202020204" pitchFamily="34" charset="0"/>
              <a:buChar char="•"/>
            </a:pPr>
            <a:r>
              <a:rPr lang="en-US" dirty="0">
                <a:solidFill>
                  <a:schemeClr val="bg1"/>
                </a:solidFill>
              </a:rPr>
              <a:t> Strengthening international cooperation, learning management experience from developed countries </a:t>
            </a:r>
          </a:p>
        </p:txBody>
      </p:sp>
      <p:sp>
        <p:nvSpPr>
          <p:cNvPr id="61" name="!!1">
            <a:extLst>
              <a:ext uri="{FF2B5EF4-FFF2-40B4-BE49-F238E27FC236}">
                <a16:creationId xmlns:a16="http://schemas.microsoft.com/office/drawing/2014/main" id="{B4E80076-101F-4A81-980E-CB0521509D90}"/>
              </a:ext>
            </a:extLst>
          </p:cNvPr>
          <p:cNvSpPr/>
          <p:nvPr/>
        </p:nvSpPr>
        <p:spPr>
          <a:xfrm>
            <a:off x="-3048" y="3233981"/>
            <a:ext cx="606719" cy="3624019"/>
          </a:xfrm>
          <a:prstGeom prst="rect">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2" name="TextBox 31">
            <a:extLst>
              <a:ext uri="{FF2B5EF4-FFF2-40B4-BE49-F238E27FC236}">
                <a16:creationId xmlns:a16="http://schemas.microsoft.com/office/drawing/2014/main" id="{B945E23A-F069-4D3B-A21F-47A1BD52FE05}"/>
              </a:ext>
            </a:extLst>
          </p:cNvPr>
          <p:cNvSpPr txBox="1"/>
          <p:nvPr/>
        </p:nvSpPr>
        <p:spPr>
          <a:xfrm>
            <a:off x="1166649" y="1059876"/>
            <a:ext cx="4087522" cy="1831271"/>
          </a:xfrm>
          <a:prstGeom prst="rect">
            <a:avLst/>
          </a:prstGeom>
          <a:noFill/>
        </p:spPr>
        <p:txBody>
          <a:bodyPr wrap="square" rtlCol="0">
            <a:spAutoFit/>
          </a:bodyPr>
          <a:lstStyle/>
          <a:p>
            <a:pPr algn="just">
              <a:spcAft>
                <a:spcPts val="600"/>
              </a:spcAft>
            </a:pPr>
            <a:r>
              <a:rPr lang="en-IN" sz="5400" b="1" spc="-113" dirty="0">
                <a:solidFill>
                  <a:srgbClr val="E4037E"/>
                </a:solidFill>
                <a:latin typeface="Montserrat" panose="00000500000000000000" pitchFamily="2" charset="0"/>
              </a:rPr>
              <a:t>VISION </a:t>
            </a:r>
          </a:p>
          <a:p>
            <a:pPr algn="just">
              <a:spcAft>
                <a:spcPts val="600"/>
              </a:spcAft>
            </a:pPr>
            <a:r>
              <a:rPr lang="en-IN" sz="5400" b="1" spc="-113" dirty="0">
                <a:solidFill>
                  <a:srgbClr val="E4037E"/>
                </a:solidFill>
                <a:latin typeface="Montserrat" panose="00000500000000000000" pitchFamily="2" charset="0"/>
              </a:rPr>
              <a:t>&amp; MISSION</a:t>
            </a:r>
          </a:p>
        </p:txBody>
      </p:sp>
      <p:sp>
        <p:nvSpPr>
          <p:cNvPr id="33" name="Rectangle: Rounded Corners 32">
            <a:extLst>
              <a:ext uri="{FF2B5EF4-FFF2-40B4-BE49-F238E27FC236}">
                <a16:creationId xmlns:a16="http://schemas.microsoft.com/office/drawing/2014/main" id="{06079372-2AE5-42B0-A2DB-96171C9B8D57}"/>
              </a:ext>
            </a:extLst>
          </p:cNvPr>
          <p:cNvSpPr/>
          <p:nvPr/>
        </p:nvSpPr>
        <p:spPr>
          <a:xfrm rot="16200000">
            <a:off x="2094916" y="2347382"/>
            <a:ext cx="45719" cy="1716575"/>
          </a:xfrm>
          <a:prstGeom prst="roundRect">
            <a:avLst>
              <a:gd name="adj" fmla="val 47917"/>
            </a:avLst>
          </a:prstGeom>
          <a:gradFill>
            <a:gsLst>
              <a:gs pos="83000">
                <a:srgbClr val="00B050"/>
              </a:gs>
              <a:gs pos="0">
                <a:schemeClr val="bg1">
                  <a:lumMod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DFFB9"/>
              </a:solidFill>
            </a:endParaRPr>
          </a:p>
        </p:txBody>
      </p:sp>
    </p:spTree>
    <p:extLst>
      <p:ext uri="{BB962C8B-B14F-4D97-AF65-F5344CB8AC3E}">
        <p14:creationId xmlns:p14="http://schemas.microsoft.com/office/powerpoint/2010/main" val="49862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75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xEl>
                                              <p:pRg st="0" end="0"/>
                                            </p:txEl>
                                          </p:spTgt>
                                        </p:tgtEl>
                                        <p:attrNameLst>
                                          <p:attrName>style.visibility</p:attrName>
                                        </p:attrNameLst>
                                      </p:cBhvr>
                                      <p:to>
                                        <p:strVal val="visible"/>
                                      </p:to>
                                    </p:set>
                                    <p:animEffect transition="in" filter="fade">
                                      <p:cBhvr>
                                        <p:cTn id="14" dur="1000"/>
                                        <p:tgtEl>
                                          <p:spTgt spid="59">
                                            <p:txEl>
                                              <p:pRg st="0" end="0"/>
                                            </p:txEl>
                                          </p:spTgt>
                                        </p:tgtEl>
                                      </p:cBhvr>
                                    </p:animEffect>
                                    <p:anim calcmode="lin" valueType="num">
                                      <p:cBhvr>
                                        <p:cTn id="15"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9">
                                            <p:txEl>
                                              <p:pRg st="1" end="1"/>
                                            </p:txEl>
                                          </p:spTgt>
                                        </p:tgtEl>
                                        <p:attrNameLst>
                                          <p:attrName>style.visibility</p:attrName>
                                        </p:attrNameLst>
                                      </p:cBhvr>
                                      <p:to>
                                        <p:strVal val="visible"/>
                                      </p:to>
                                    </p:set>
                                    <p:animEffect transition="in" filter="fade">
                                      <p:cBhvr>
                                        <p:cTn id="21" dur="1000"/>
                                        <p:tgtEl>
                                          <p:spTgt spid="59">
                                            <p:txEl>
                                              <p:pRg st="1" end="1"/>
                                            </p:txEl>
                                          </p:spTgt>
                                        </p:tgtEl>
                                      </p:cBhvr>
                                    </p:animEffect>
                                    <p:anim calcmode="lin" valueType="num">
                                      <p:cBhvr>
                                        <p:cTn id="22"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
                                            <p:txEl>
                                              <p:pRg st="2" end="2"/>
                                            </p:txEl>
                                          </p:spTgt>
                                        </p:tgtEl>
                                        <p:attrNameLst>
                                          <p:attrName>style.visibility</p:attrName>
                                        </p:attrNameLst>
                                      </p:cBhvr>
                                      <p:to>
                                        <p:strVal val="visible"/>
                                      </p:to>
                                    </p:set>
                                    <p:animEffect transition="in" filter="fade">
                                      <p:cBhvr>
                                        <p:cTn id="28" dur="1000"/>
                                        <p:tgtEl>
                                          <p:spTgt spid="59">
                                            <p:txEl>
                                              <p:pRg st="2" end="2"/>
                                            </p:txEl>
                                          </p:spTgt>
                                        </p:tgtEl>
                                      </p:cBhvr>
                                    </p:animEffect>
                                    <p:anim calcmode="lin" valueType="num">
                                      <p:cBhvr>
                                        <p:cTn id="29"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B8A9D42E-BEB8-4102-9316-076F1A60837B}"/>
              </a:ext>
            </a:extLst>
          </p:cNvPr>
          <p:cNvSpPr/>
          <p:nvPr/>
        </p:nvSpPr>
        <p:spPr>
          <a:xfrm>
            <a:off x="2328251" y="2332061"/>
            <a:ext cx="7755177" cy="2150719"/>
          </a:xfrm>
          <a:prstGeom prst="rect">
            <a:avLst/>
          </a:prstGeom>
          <a:noFill/>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lnSpc>
                <a:spcPct val="90000"/>
              </a:lnSpc>
              <a:spcBef>
                <a:spcPct val="0"/>
              </a:spcBef>
              <a:spcAft>
                <a:spcPts val="600"/>
              </a:spcAft>
            </a:pPr>
            <a:r>
              <a:rPr lang="en-US" sz="4800" b="1" kern="1200" dirty="0">
                <a:solidFill>
                  <a:srgbClr val="E83896"/>
                </a:solidFill>
                <a:latin typeface="Montserrat" panose="00000500000000000000" pitchFamily="50" charset="0"/>
                <a:ea typeface="+mj-ea"/>
                <a:cs typeface="Mongolian Baiti" panose="03000500000000000000" pitchFamily="66" charset="0"/>
              </a:rPr>
              <a:t>THANK YOU </a:t>
            </a:r>
          </a:p>
          <a:p>
            <a:pPr algn="ctr" defTabSz="914400">
              <a:lnSpc>
                <a:spcPct val="90000"/>
              </a:lnSpc>
              <a:spcBef>
                <a:spcPct val="0"/>
              </a:spcBef>
              <a:spcAft>
                <a:spcPts val="600"/>
              </a:spcAft>
            </a:pPr>
            <a:r>
              <a:rPr lang="en-US" sz="4800" b="1" kern="1200" dirty="0">
                <a:solidFill>
                  <a:srgbClr val="E83896"/>
                </a:solidFill>
                <a:latin typeface="Montserrat" panose="00000500000000000000" pitchFamily="50" charset="0"/>
                <a:ea typeface="+mj-ea"/>
                <a:cs typeface="Mongolian Baiti" panose="03000500000000000000" pitchFamily="66" charset="0"/>
              </a:rPr>
              <a:t>FOR YOUR ATTENTION!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BCC2"/>
            </a:gs>
            <a:gs pos="100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30" name="Google Shape;128;p16">
            <a:extLst>
              <a:ext uri="{FF2B5EF4-FFF2-40B4-BE49-F238E27FC236}">
                <a16:creationId xmlns:a16="http://schemas.microsoft.com/office/drawing/2014/main" id="{52234005-4E83-4AB2-A39E-B5443E454BE9}"/>
              </a:ext>
            </a:extLst>
          </p:cNvPr>
          <p:cNvSpPr txBox="1"/>
          <p:nvPr/>
        </p:nvSpPr>
        <p:spPr>
          <a:xfrm>
            <a:off x="4727635" y="5205933"/>
            <a:ext cx="2724300" cy="661468"/>
          </a:xfrm>
          <a:prstGeom prst="rect">
            <a:avLst/>
          </a:prstGeom>
          <a:solidFill>
            <a:srgbClr val="128791"/>
          </a:soli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defPPr>
              <a:defRPr lang="en-US"/>
            </a:defPPr>
            <a:lvl1pPr marL="0" marR="0" lvl="0" indent="0" algn="ctr">
              <a:spcBef>
                <a:spcPts val="0"/>
              </a:spcBef>
              <a:spcAft>
                <a:spcPts val="600"/>
              </a:spcAft>
              <a:buClr>
                <a:srgbClr val="00CC00"/>
              </a:buClr>
              <a:buSzPts val="1800"/>
              <a:buFont typeface="Times New Roman"/>
              <a:buNone/>
              <a:defRPr sz="1800" b="1" i="0" u="none">
                <a:solidFill>
                  <a:srgbClr val="FFC000"/>
                </a:solidFill>
                <a:effectLst>
                  <a:outerShdw blurRad="38100" dist="38100" dir="2700000" algn="tl">
                    <a:srgbClr val="C0C0C0"/>
                  </a:outerShdw>
                </a:effectLst>
                <a:latin typeface="Montserrat" panose="00000500000000000000" pitchFamily="50" charset="0"/>
                <a:ea typeface="Times New Roman"/>
                <a:cs typeface="Times New Roman"/>
              </a:defRPr>
            </a:lvl1pPr>
          </a:lstStyle>
          <a:p>
            <a:pPr>
              <a:spcAft>
                <a:spcPts val="0"/>
              </a:spcAft>
            </a:pPr>
            <a:r>
              <a:rPr lang="en-US">
                <a:solidFill>
                  <a:schemeClr val="bg1"/>
                </a:solidFill>
                <a:sym typeface="Times New Roman"/>
              </a:rPr>
              <a:t>DECISION, DIRECTIVE</a:t>
            </a:r>
            <a:endParaRPr lang="en-US">
              <a:solidFill>
                <a:schemeClr val="bg1"/>
              </a:solidFill>
            </a:endParaRPr>
          </a:p>
        </p:txBody>
      </p:sp>
      <p:sp>
        <p:nvSpPr>
          <p:cNvPr id="31" name="Google Shape;136;p16">
            <a:extLst>
              <a:ext uri="{FF2B5EF4-FFF2-40B4-BE49-F238E27FC236}">
                <a16:creationId xmlns:a16="http://schemas.microsoft.com/office/drawing/2014/main" id="{239BE659-1B72-4723-84F7-AD7C0DEA0449}"/>
              </a:ext>
            </a:extLst>
          </p:cNvPr>
          <p:cNvSpPr txBox="1"/>
          <p:nvPr/>
        </p:nvSpPr>
        <p:spPr>
          <a:xfrm>
            <a:off x="4727635" y="2527771"/>
            <a:ext cx="2724300" cy="724155"/>
          </a:xfrm>
          <a:prstGeom prst="rect">
            <a:avLst/>
          </a:prstGeom>
          <a:solidFill>
            <a:srgbClr val="128791"/>
          </a:soli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defPPr>
              <a:defRPr lang="en-US"/>
            </a:defPPr>
            <a:lvl1pPr marL="0" marR="0" lvl="0" indent="0" algn="ctr">
              <a:spcBef>
                <a:spcPts val="0"/>
              </a:spcBef>
              <a:spcAft>
                <a:spcPts val="600"/>
              </a:spcAft>
              <a:buClr>
                <a:srgbClr val="00CC00"/>
              </a:buClr>
              <a:buSzPts val="1800"/>
              <a:buFont typeface="Times New Roman"/>
              <a:buNone/>
              <a:defRPr sz="1800" b="1" i="0" u="none">
                <a:solidFill>
                  <a:srgbClr val="FFC000"/>
                </a:solidFill>
                <a:effectLst>
                  <a:outerShdw blurRad="38100" dist="38100" dir="2700000" algn="tl">
                    <a:srgbClr val="C0C0C0"/>
                  </a:outerShdw>
                </a:effectLst>
                <a:latin typeface="Montserrat" panose="00000500000000000000" pitchFamily="50" charset="0"/>
                <a:ea typeface="Times New Roman"/>
                <a:cs typeface="Times New Roman"/>
              </a:defRPr>
            </a:lvl1pPr>
          </a:lstStyle>
          <a:p>
            <a:pPr>
              <a:spcAft>
                <a:spcPts val="0"/>
              </a:spcAft>
            </a:pPr>
            <a:r>
              <a:rPr lang="en-US" sz="2400">
                <a:solidFill>
                  <a:schemeClr val="bg1"/>
                </a:solidFill>
                <a:latin typeface="Tw Cen MT" panose="020B0602020104020603" pitchFamily="34" charset="0"/>
                <a:sym typeface="Times New Roman"/>
              </a:rPr>
              <a:t>DECREE</a:t>
            </a:r>
            <a:endParaRPr lang="en-US" sz="2400">
              <a:solidFill>
                <a:schemeClr val="bg1"/>
              </a:solidFill>
              <a:latin typeface="Tw Cen MT" panose="020B0602020104020603" pitchFamily="34" charset="0"/>
            </a:endParaRPr>
          </a:p>
        </p:txBody>
      </p:sp>
      <p:sp>
        <p:nvSpPr>
          <p:cNvPr id="32" name="!!48">
            <a:extLst>
              <a:ext uri="{FF2B5EF4-FFF2-40B4-BE49-F238E27FC236}">
                <a16:creationId xmlns:a16="http://schemas.microsoft.com/office/drawing/2014/main" id="{16FEA449-E04C-4200-8C2E-919CC9728746}"/>
              </a:ext>
            </a:extLst>
          </p:cNvPr>
          <p:cNvSpPr txBox="1"/>
          <p:nvPr/>
        </p:nvSpPr>
        <p:spPr>
          <a:xfrm>
            <a:off x="4727635" y="1188689"/>
            <a:ext cx="2724300" cy="724155"/>
          </a:xfrm>
          <a:prstGeom prst="rect">
            <a:avLst/>
          </a:prstGeom>
          <a:solidFill>
            <a:srgbClr val="128791"/>
          </a:soli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algn="ctr">
              <a:buClr>
                <a:srgbClr val="00CC00"/>
              </a:buClr>
              <a:buSzPts val="1800"/>
            </a:pPr>
            <a:r>
              <a:rPr lang="en-US" b="1">
                <a:solidFill>
                  <a:schemeClr val="bg1"/>
                </a:solidFill>
                <a:effectLst>
                  <a:outerShdw blurRad="38100" dist="38100" dir="2700000" algn="tl">
                    <a:srgbClr val="C0C0C0"/>
                  </a:outerShdw>
                </a:effectLst>
                <a:latin typeface="Tw Cen MT" panose="020B0602020104020603" pitchFamily="34" charset="0"/>
                <a:ea typeface="Times New Roman"/>
                <a:cs typeface="Times New Roman"/>
                <a:sym typeface="Times New Roman"/>
              </a:rPr>
              <a:t>LAW</a:t>
            </a:r>
            <a:endParaRPr lang="en-US">
              <a:solidFill>
                <a:schemeClr val="bg1"/>
              </a:solidFill>
              <a:latin typeface="Tw Cen MT" panose="020B0602020104020603" pitchFamily="34" charset="0"/>
            </a:endParaRPr>
          </a:p>
        </p:txBody>
      </p:sp>
      <p:sp>
        <p:nvSpPr>
          <p:cNvPr id="33" name="Google Shape;127;p16">
            <a:extLst>
              <a:ext uri="{FF2B5EF4-FFF2-40B4-BE49-F238E27FC236}">
                <a16:creationId xmlns:a16="http://schemas.microsoft.com/office/drawing/2014/main" id="{A8B030FC-9DA3-4B2A-BDBE-8423F3D47EB8}"/>
              </a:ext>
            </a:extLst>
          </p:cNvPr>
          <p:cNvSpPr txBox="1"/>
          <p:nvPr/>
        </p:nvSpPr>
        <p:spPr>
          <a:xfrm>
            <a:off x="4727635" y="3866851"/>
            <a:ext cx="2724300" cy="724156"/>
          </a:xfrm>
          <a:prstGeom prst="rect">
            <a:avLst/>
          </a:prstGeom>
          <a:solidFill>
            <a:srgbClr val="128791"/>
          </a:solidFill>
          <a:ln w="9525" cap="flat" cmpd="sng">
            <a:solidFill>
              <a:srgbClr val="46AAC5"/>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defPPr>
              <a:defRPr lang="en-US"/>
            </a:defPPr>
            <a:lvl1pPr marL="0" marR="0" lvl="0" indent="0" algn="ctr">
              <a:spcBef>
                <a:spcPts val="0"/>
              </a:spcBef>
              <a:spcAft>
                <a:spcPts val="600"/>
              </a:spcAft>
              <a:buClr>
                <a:srgbClr val="00CC00"/>
              </a:buClr>
              <a:buSzPts val="1800"/>
              <a:buFont typeface="Times New Roman"/>
              <a:buNone/>
              <a:defRPr sz="1800" b="1" i="0" u="none">
                <a:solidFill>
                  <a:srgbClr val="FFC000"/>
                </a:solidFill>
                <a:effectLst>
                  <a:outerShdw blurRad="38100" dist="38100" dir="2700000" algn="tl">
                    <a:srgbClr val="C0C0C0"/>
                  </a:outerShdw>
                </a:effectLst>
                <a:latin typeface="Montserrat" panose="00000500000000000000" pitchFamily="50" charset="0"/>
                <a:ea typeface="Times New Roman"/>
                <a:cs typeface="Times New Roman"/>
              </a:defRPr>
            </a:lvl1pPr>
          </a:lstStyle>
          <a:p>
            <a:pPr>
              <a:spcAft>
                <a:spcPts val="0"/>
              </a:spcAft>
            </a:pPr>
            <a:r>
              <a:rPr lang="en-US" sz="2400">
                <a:solidFill>
                  <a:schemeClr val="bg1"/>
                </a:solidFill>
                <a:latin typeface="Tw Cen MT" panose="020B0602020104020603" pitchFamily="34" charset="0"/>
                <a:sym typeface="Times New Roman"/>
              </a:rPr>
              <a:t>CIRCULARS</a:t>
            </a:r>
            <a:endParaRPr sz="2400">
              <a:solidFill>
                <a:schemeClr val="bg1"/>
              </a:solidFill>
              <a:latin typeface="Tw Cen MT" panose="020B0602020104020603" pitchFamily="34" charset="0"/>
            </a:endParaRPr>
          </a:p>
        </p:txBody>
      </p:sp>
      <p:cxnSp>
        <p:nvCxnSpPr>
          <p:cNvPr id="4" name="Straight Connector 3">
            <a:extLst>
              <a:ext uri="{FF2B5EF4-FFF2-40B4-BE49-F238E27FC236}">
                <a16:creationId xmlns:a16="http://schemas.microsoft.com/office/drawing/2014/main" id="{4A7CFEAA-2147-45D1-BA61-DDE505B05CA0}"/>
              </a:ext>
            </a:extLst>
          </p:cNvPr>
          <p:cNvCxnSpPr>
            <a:stCxn id="32" idx="2"/>
            <a:endCxn id="31" idx="0"/>
          </p:cNvCxnSpPr>
          <p:nvPr/>
        </p:nvCxnSpPr>
        <p:spPr>
          <a:xfrm>
            <a:off x="6089784" y="1912843"/>
            <a:ext cx="0" cy="61492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29514F0-0C08-48DA-8058-8A7D51B58DF7}"/>
              </a:ext>
            </a:extLst>
          </p:cNvPr>
          <p:cNvCxnSpPr>
            <a:stCxn id="31" idx="2"/>
            <a:endCxn id="33" idx="0"/>
          </p:cNvCxnSpPr>
          <p:nvPr/>
        </p:nvCxnSpPr>
        <p:spPr>
          <a:xfrm>
            <a:off x="6089784" y="3251925"/>
            <a:ext cx="0" cy="614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9157CD-C342-439F-BE1A-662BEDA7551B}"/>
              </a:ext>
            </a:extLst>
          </p:cNvPr>
          <p:cNvCxnSpPr>
            <a:stCxn id="33" idx="2"/>
            <a:endCxn id="30" idx="0"/>
          </p:cNvCxnSpPr>
          <p:nvPr/>
        </p:nvCxnSpPr>
        <p:spPr>
          <a:xfrm>
            <a:off x="6089784" y="4591006"/>
            <a:ext cx="0" cy="614927"/>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47C655F-5104-4502-9EDE-790BE9A86508}"/>
              </a:ext>
            </a:extLst>
          </p:cNvPr>
          <p:cNvGrpSpPr/>
          <p:nvPr/>
        </p:nvGrpSpPr>
        <p:grpSpPr>
          <a:xfrm>
            <a:off x="7451937" y="2527771"/>
            <a:ext cx="2971791" cy="2577613"/>
            <a:chOff x="5927934" y="2527769"/>
            <a:chExt cx="2971791" cy="2577613"/>
          </a:xfrm>
        </p:grpSpPr>
        <p:sp>
          <p:nvSpPr>
            <p:cNvPr id="11" name="Google Shape;168;p18">
              <a:extLst>
                <a:ext uri="{FF2B5EF4-FFF2-40B4-BE49-F238E27FC236}">
                  <a16:creationId xmlns:a16="http://schemas.microsoft.com/office/drawing/2014/main" id="{60FFA5B9-186C-44B5-93AC-AE4C94ADE63C}"/>
                </a:ext>
              </a:extLst>
            </p:cNvPr>
            <p:cNvSpPr txBox="1"/>
            <p:nvPr/>
          </p:nvSpPr>
          <p:spPr>
            <a:xfrm>
              <a:off x="6265638" y="2609972"/>
              <a:ext cx="2590799" cy="2185173"/>
            </a:xfrm>
            <a:prstGeom prst="rect">
              <a:avLst/>
            </a:prstGeom>
            <a:noFill/>
            <a:ln>
              <a:noFill/>
            </a:ln>
          </p:spPr>
          <p:txBody>
            <a:bodyPr spcFirstLastPara="1" wrap="square" lIns="91425" tIns="45700" rIns="91425" bIns="45700" anchor="t" anchorCtr="0">
              <a:spAutoFit/>
            </a:bodyPr>
            <a:lstStyle/>
            <a:p>
              <a:pPr marL="171446" indent="-171446" algn="just">
                <a:buClr>
                  <a:srgbClr val="128791"/>
                </a:buClr>
                <a:buSzPts val="1200"/>
                <a:buFont typeface="Courier New" panose="02070309020205020404" pitchFamily="49" charset="0"/>
                <a:buChar char="o"/>
              </a:pPr>
              <a:r>
                <a:rPr lang="en-US" sz="1200" b="1" dirty="0">
                  <a:solidFill>
                    <a:schemeClr val="bg2">
                      <a:lumMod val="10000"/>
                    </a:schemeClr>
                  </a:solidFill>
                  <a:latin typeface="Montserrat" panose="00000500000000000000" pitchFamily="50" charset="0"/>
                  <a:sym typeface="Arial"/>
                </a:rPr>
                <a:t>Decree No. 127/2007/ND-CP </a:t>
              </a:r>
            </a:p>
            <a:p>
              <a:pPr algn="just">
                <a:buClr>
                  <a:srgbClr val="FF0000"/>
                </a:buClr>
                <a:buSzPts val="1200"/>
              </a:pPr>
              <a:r>
                <a:rPr lang="en-US" sz="1000" dirty="0">
                  <a:solidFill>
                    <a:schemeClr val="bg2">
                      <a:lumMod val="10000"/>
                    </a:schemeClr>
                  </a:solidFill>
                  <a:latin typeface="Montserrat" panose="00000500000000000000" pitchFamily="50" charset="0"/>
                  <a:sym typeface="Arial"/>
                </a:rPr>
                <a:t>Detailing a number of articles of the Law on Standards and Technical Regulations</a:t>
              </a:r>
            </a:p>
            <a:p>
              <a:pPr marL="171446" indent="-171446" algn="just">
                <a:buClr>
                  <a:srgbClr val="128791"/>
                </a:buClr>
                <a:buSzPts val="1200"/>
                <a:buFont typeface="Courier New" panose="02070309020205020404" pitchFamily="49" charset="0"/>
                <a:buChar char="o"/>
              </a:pPr>
              <a:r>
                <a:rPr lang="en-US" sz="1200" b="1" dirty="0">
                  <a:solidFill>
                    <a:schemeClr val="bg2">
                      <a:lumMod val="10000"/>
                    </a:schemeClr>
                  </a:solidFill>
                  <a:latin typeface="Montserrat" panose="00000500000000000000" pitchFamily="50" charset="0"/>
                  <a:sym typeface="Arial"/>
                </a:rPr>
                <a:t>Decree No. 39/2016/ND-CP </a:t>
              </a:r>
            </a:p>
            <a:p>
              <a:pPr algn="just">
                <a:buClr>
                  <a:srgbClr val="FF0000"/>
                </a:buClr>
                <a:buSzPts val="1200"/>
              </a:pPr>
              <a:r>
                <a:rPr lang="en-US" sz="1000" dirty="0">
                  <a:solidFill>
                    <a:schemeClr val="bg2">
                      <a:lumMod val="10000"/>
                    </a:schemeClr>
                  </a:solidFill>
                  <a:latin typeface="Montserrat" panose="00000500000000000000" pitchFamily="50" charset="0"/>
                  <a:sym typeface="Arial"/>
                </a:rPr>
                <a:t>Detailing the implementation of a number of articles of the Law on occupational safety and health</a:t>
              </a:r>
              <a:endParaRPr lang="en-US" sz="1000" dirty="0">
                <a:solidFill>
                  <a:schemeClr val="bg2">
                    <a:lumMod val="10000"/>
                  </a:schemeClr>
                </a:solidFill>
                <a:latin typeface="Montserrat" panose="00000500000000000000" pitchFamily="50" charset="0"/>
              </a:endParaRPr>
            </a:p>
            <a:p>
              <a:pPr marL="171446" indent="-171446" algn="just">
                <a:buClr>
                  <a:srgbClr val="128791"/>
                </a:buClr>
                <a:buSzPts val="1200"/>
                <a:buFont typeface="Courier New" panose="02070309020205020404" pitchFamily="49" charset="0"/>
                <a:buChar char="o"/>
              </a:pPr>
              <a:r>
                <a:rPr lang="en-US" sz="1200" b="1" dirty="0">
                  <a:solidFill>
                    <a:schemeClr val="bg2">
                      <a:lumMod val="10000"/>
                    </a:schemeClr>
                  </a:solidFill>
                  <a:latin typeface="Montserrat" panose="00000500000000000000" pitchFamily="50" charset="0"/>
                  <a:sym typeface="Arial"/>
                </a:rPr>
                <a:t>Decree No. 78/2018/ND-CP</a:t>
              </a:r>
              <a:r>
                <a:rPr lang="en-US" sz="1000" dirty="0">
                  <a:solidFill>
                    <a:schemeClr val="bg2">
                      <a:lumMod val="10000"/>
                    </a:schemeClr>
                  </a:solidFill>
                  <a:latin typeface="Montserrat" panose="00000500000000000000" pitchFamily="50" charset="0"/>
                  <a:sym typeface="Arial"/>
                </a:rPr>
                <a:t> </a:t>
              </a:r>
            </a:p>
            <a:p>
              <a:pPr algn="just">
                <a:buClr>
                  <a:srgbClr val="FF0000"/>
                </a:buClr>
                <a:buSzPts val="1200"/>
              </a:pPr>
              <a:r>
                <a:rPr lang="en-US" sz="1000" dirty="0">
                  <a:solidFill>
                    <a:schemeClr val="bg2">
                      <a:lumMod val="10000"/>
                    </a:schemeClr>
                  </a:solidFill>
                  <a:latin typeface="Montserrat" panose="00000500000000000000" pitchFamily="50" charset="0"/>
                  <a:sym typeface="Arial"/>
                </a:rPr>
                <a:t>Amending and supplementing a number of articles of the Government's Decree No. 127/2007 / ND-CP</a:t>
              </a:r>
              <a:endParaRPr sz="1000" dirty="0">
                <a:solidFill>
                  <a:schemeClr val="bg2">
                    <a:lumMod val="10000"/>
                  </a:schemeClr>
                </a:solidFill>
                <a:latin typeface="Montserrat" panose="00000500000000000000" pitchFamily="50" charset="0"/>
              </a:endParaRPr>
            </a:p>
          </p:txBody>
        </p:sp>
        <p:cxnSp>
          <p:nvCxnSpPr>
            <p:cNvPr id="16" name="Straight Connector 15">
              <a:extLst>
                <a:ext uri="{FF2B5EF4-FFF2-40B4-BE49-F238E27FC236}">
                  <a16:creationId xmlns:a16="http://schemas.microsoft.com/office/drawing/2014/main" id="{C33CC959-8B5B-48EF-8A07-9A19BF8F49FB}"/>
                </a:ext>
              </a:extLst>
            </p:cNvPr>
            <p:cNvCxnSpPr>
              <a:stCxn id="31" idx="3"/>
            </p:cNvCxnSpPr>
            <p:nvPr/>
          </p:nvCxnSpPr>
          <p:spPr>
            <a:xfrm flipV="1">
              <a:off x="5927934" y="2889846"/>
              <a:ext cx="223405" cy="1"/>
            </a:xfrm>
            <a:prstGeom prst="line">
              <a:avLst/>
            </a:prstGeom>
            <a:ln>
              <a:solidFill>
                <a:srgbClr val="128791"/>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F99356C3-5AF6-492C-A362-EA52517DB177}"/>
                </a:ext>
              </a:extLst>
            </p:cNvPr>
            <p:cNvSpPr/>
            <p:nvPr/>
          </p:nvSpPr>
          <p:spPr>
            <a:xfrm>
              <a:off x="6151339" y="2527769"/>
              <a:ext cx="2748386" cy="2577613"/>
            </a:xfrm>
            <a:prstGeom prst="rect">
              <a:avLst/>
            </a:prstGeom>
            <a:noFill/>
            <a:ln>
              <a:solidFill>
                <a:srgbClr val="12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4" name="Group 33">
            <a:extLst>
              <a:ext uri="{FF2B5EF4-FFF2-40B4-BE49-F238E27FC236}">
                <a16:creationId xmlns:a16="http://schemas.microsoft.com/office/drawing/2014/main" id="{BA5DE3D1-BF75-43F0-912E-7013E5055612}"/>
              </a:ext>
            </a:extLst>
          </p:cNvPr>
          <p:cNvGrpSpPr/>
          <p:nvPr/>
        </p:nvGrpSpPr>
        <p:grpSpPr>
          <a:xfrm>
            <a:off x="7485169" y="907144"/>
            <a:ext cx="2943751" cy="1454288"/>
            <a:chOff x="5893943" y="1182510"/>
            <a:chExt cx="3010977" cy="955005"/>
          </a:xfrm>
        </p:grpSpPr>
        <p:sp>
          <p:nvSpPr>
            <p:cNvPr id="10" name="Google Shape;151;p17">
              <a:extLst>
                <a:ext uri="{FF2B5EF4-FFF2-40B4-BE49-F238E27FC236}">
                  <a16:creationId xmlns:a16="http://schemas.microsoft.com/office/drawing/2014/main" id="{FDE548EF-C2A8-4112-AFB1-CB81E36AA400}"/>
                </a:ext>
              </a:extLst>
            </p:cNvPr>
            <p:cNvSpPr txBox="1"/>
            <p:nvPr/>
          </p:nvSpPr>
          <p:spPr>
            <a:xfrm>
              <a:off x="6232734" y="1182510"/>
              <a:ext cx="2666999" cy="955005"/>
            </a:xfrm>
            <a:prstGeom prst="rect">
              <a:avLst/>
            </a:prstGeom>
            <a:noFill/>
            <a:ln>
              <a:noFill/>
            </a:ln>
          </p:spPr>
          <p:txBody>
            <a:bodyPr spcFirstLastPara="1" wrap="square" lIns="91425" tIns="45700" rIns="91425" bIns="45700" anchor="t" anchorCtr="0">
              <a:spAutoFit/>
            </a:bodyPr>
            <a:lstStyle/>
            <a:p>
              <a:pPr marL="171446" indent="-171446" algn="just">
                <a:buClr>
                  <a:srgbClr val="128791"/>
                </a:buClr>
                <a:buSzPts val="1400"/>
                <a:buFont typeface="Courier New" panose="02070309020205020404" pitchFamily="49" charset="0"/>
                <a:buChar char="o"/>
              </a:pPr>
              <a:r>
                <a:rPr lang="en-US" sz="1200" b="1" dirty="0">
                  <a:solidFill>
                    <a:schemeClr val="bg2">
                      <a:lumMod val="10000"/>
                    </a:schemeClr>
                  </a:solidFill>
                  <a:latin typeface="Montserrat" panose="00000500000000000000" pitchFamily="50" charset="0"/>
                  <a:sym typeface="Arial"/>
                </a:rPr>
                <a:t>Law on standards and technical regulations in 2006</a:t>
              </a:r>
            </a:p>
            <a:p>
              <a:pPr marL="171446" indent="-171446" algn="just">
                <a:buClr>
                  <a:srgbClr val="128791"/>
                </a:buClr>
                <a:buSzPts val="1400"/>
                <a:buFont typeface="Courier New" panose="02070309020205020404" pitchFamily="49" charset="0"/>
                <a:buChar char="o"/>
              </a:pPr>
              <a:r>
                <a:rPr lang="en-US" sz="1200" b="1" dirty="0">
                  <a:solidFill>
                    <a:schemeClr val="bg2">
                      <a:lumMod val="10000"/>
                    </a:schemeClr>
                  </a:solidFill>
                  <a:latin typeface="Montserrat" panose="00000500000000000000" pitchFamily="50" charset="0"/>
                </a:rPr>
                <a:t>Law on product and goods quality in 2007</a:t>
              </a:r>
              <a:endParaRPr sz="1200" b="1" dirty="0">
                <a:solidFill>
                  <a:schemeClr val="bg2">
                    <a:lumMod val="10000"/>
                  </a:schemeClr>
                </a:solidFill>
                <a:latin typeface="Montserrat" panose="00000500000000000000" pitchFamily="50" charset="0"/>
              </a:endParaRPr>
            </a:p>
            <a:p>
              <a:pPr marL="171446" indent="-171446" algn="just">
                <a:buClr>
                  <a:srgbClr val="128791"/>
                </a:buClr>
                <a:buSzPts val="1400"/>
                <a:buFont typeface="Courier New" panose="02070309020205020404" pitchFamily="49" charset="0"/>
                <a:buChar char="o"/>
              </a:pPr>
              <a:r>
                <a:rPr lang="en-US" sz="1200" b="1" dirty="0">
                  <a:solidFill>
                    <a:schemeClr val="bg2">
                      <a:lumMod val="10000"/>
                    </a:schemeClr>
                  </a:solidFill>
                  <a:latin typeface="Montserrat" panose="00000500000000000000" pitchFamily="50" charset="0"/>
                  <a:sym typeface="Arial"/>
                </a:rPr>
                <a:t>The OSH Law in 2015</a:t>
              </a:r>
              <a:endParaRPr sz="1200" b="1" dirty="0">
                <a:solidFill>
                  <a:schemeClr val="bg2">
                    <a:lumMod val="10000"/>
                  </a:schemeClr>
                </a:solidFill>
                <a:latin typeface="Montserrat" panose="00000500000000000000" pitchFamily="50" charset="0"/>
              </a:endParaRPr>
            </a:p>
          </p:txBody>
        </p:sp>
        <p:sp>
          <p:nvSpPr>
            <p:cNvPr id="25" name="Rectangle 24">
              <a:extLst>
                <a:ext uri="{FF2B5EF4-FFF2-40B4-BE49-F238E27FC236}">
                  <a16:creationId xmlns:a16="http://schemas.microsoft.com/office/drawing/2014/main" id="{4204B14D-7048-4E98-A437-E6849A3136D6}"/>
                </a:ext>
              </a:extLst>
            </p:cNvPr>
            <p:cNvSpPr/>
            <p:nvPr/>
          </p:nvSpPr>
          <p:spPr>
            <a:xfrm>
              <a:off x="6156534" y="1182510"/>
              <a:ext cx="2748386" cy="860341"/>
            </a:xfrm>
            <a:prstGeom prst="rect">
              <a:avLst/>
            </a:prstGeom>
            <a:noFill/>
            <a:ln>
              <a:solidFill>
                <a:srgbClr val="12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9" name="Straight Connector 18">
              <a:extLst>
                <a:ext uri="{FF2B5EF4-FFF2-40B4-BE49-F238E27FC236}">
                  <a16:creationId xmlns:a16="http://schemas.microsoft.com/office/drawing/2014/main" id="{6EBE72CC-226F-4672-BC3B-BC2F6DFDB69F}"/>
                </a:ext>
              </a:extLst>
            </p:cNvPr>
            <p:cNvCxnSpPr>
              <a:cxnSpLocks/>
              <a:endCxn id="25" idx="1"/>
            </p:cNvCxnSpPr>
            <p:nvPr/>
          </p:nvCxnSpPr>
          <p:spPr>
            <a:xfrm>
              <a:off x="5893943" y="1612680"/>
              <a:ext cx="262591"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586010B-B3BE-4AFC-A7DF-DF3DE2088F67}"/>
              </a:ext>
            </a:extLst>
          </p:cNvPr>
          <p:cNvGrpSpPr/>
          <p:nvPr/>
        </p:nvGrpSpPr>
        <p:grpSpPr>
          <a:xfrm>
            <a:off x="1811560" y="3580238"/>
            <a:ext cx="2898835" cy="1418198"/>
            <a:chOff x="304799" y="3866850"/>
            <a:chExt cx="2898835" cy="758866"/>
          </a:xfrm>
        </p:grpSpPr>
        <p:sp>
          <p:nvSpPr>
            <p:cNvPr id="12" name="Google Shape;184;p19">
              <a:extLst>
                <a:ext uri="{FF2B5EF4-FFF2-40B4-BE49-F238E27FC236}">
                  <a16:creationId xmlns:a16="http://schemas.microsoft.com/office/drawing/2014/main" id="{47D75B63-89BA-48E1-AEFF-134877A3D0CF}"/>
                </a:ext>
              </a:extLst>
            </p:cNvPr>
            <p:cNvSpPr txBox="1"/>
            <p:nvPr/>
          </p:nvSpPr>
          <p:spPr>
            <a:xfrm>
              <a:off x="315685" y="3909435"/>
              <a:ext cx="2726615" cy="716281"/>
            </a:xfrm>
            <a:prstGeom prst="rect">
              <a:avLst/>
            </a:prstGeom>
            <a:noFill/>
            <a:ln>
              <a:noFill/>
            </a:ln>
          </p:spPr>
          <p:txBody>
            <a:bodyPr spcFirstLastPara="1" wrap="square" lIns="91425" tIns="45700" rIns="91425" bIns="45700" anchor="t" anchorCtr="0">
              <a:spAutoFit/>
            </a:bodyPr>
            <a:lstStyle/>
            <a:p>
              <a:pPr algn="just">
                <a:buClr>
                  <a:srgbClr val="C00000"/>
                </a:buClr>
                <a:buSzPts val="1600"/>
              </a:pPr>
              <a:r>
                <a:rPr lang="en-US" sz="1200" b="1" dirty="0">
                  <a:solidFill>
                    <a:schemeClr val="bg2">
                      <a:lumMod val="10000"/>
                    </a:schemeClr>
                  </a:solidFill>
                  <a:latin typeface="Montserrat" panose="00000500000000000000" pitchFamily="50" charset="0"/>
                </a:rPr>
                <a:t>Circular issued </a:t>
              </a:r>
            </a:p>
            <a:p>
              <a:pPr algn="just">
                <a:buClr>
                  <a:srgbClr val="C00000"/>
                </a:buClr>
                <a:buSzPts val="1600"/>
              </a:pPr>
              <a:r>
                <a:rPr lang="en-US" sz="1200" b="1" dirty="0">
                  <a:solidFill>
                    <a:schemeClr val="bg2">
                      <a:lumMod val="10000"/>
                    </a:schemeClr>
                  </a:solidFill>
                  <a:latin typeface="Montserrat" panose="00000500000000000000" pitchFamily="50" charset="0"/>
                  <a:sym typeface="Arial"/>
                </a:rPr>
                <a:t>National technical regulation </a:t>
              </a:r>
            </a:p>
            <a:p>
              <a:pPr algn="just">
                <a:buClr>
                  <a:srgbClr val="C00000"/>
                </a:buClr>
                <a:buSzPts val="1600"/>
              </a:pPr>
              <a:r>
                <a:rPr lang="en-US" sz="1000" dirty="0">
                  <a:solidFill>
                    <a:schemeClr val="bg2">
                      <a:lumMod val="10000"/>
                    </a:schemeClr>
                  </a:solidFill>
                  <a:latin typeface="Montserrat" panose="00000500000000000000" pitchFamily="50" charset="0"/>
                  <a:sym typeface="Arial"/>
                </a:rPr>
                <a:t>QCVN 02: 2011/BLĐTBXH</a:t>
              </a:r>
              <a:endParaRPr lang="en-US" sz="1000" dirty="0">
                <a:solidFill>
                  <a:schemeClr val="bg2">
                    <a:lumMod val="10000"/>
                  </a:schemeClr>
                </a:solidFill>
                <a:latin typeface="Montserrat" panose="00000500000000000000" pitchFamily="50" charset="0"/>
              </a:endParaRPr>
            </a:p>
            <a:p>
              <a:pPr algn="just">
                <a:buClr>
                  <a:srgbClr val="C00000"/>
                </a:buClr>
                <a:buSzPts val="1600"/>
              </a:pPr>
              <a:r>
                <a:rPr lang="en-US" sz="1000" dirty="0">
                  <a:solidFill>
                    <a:schemeClr val="bg2">
                      <a:lumMod val="10000"/>
                    </a:schemeClr>
                  </a:solidFill>
                  <a:latin typeface="Montserrat" panose="00000500000000000000" pitchFamily="50" charset="0"/>
                  <a:sym typeface="Arial"/>
                </a:rPr>
                <a:t>QCVN 18: 2013/BLĐTBXH</a:t>
              </a:r>
              <a:endParaRPr lang="en-US" sz="1000" dirty="0">
                <a:solidFill>
                  <a:schemeClr val="bg2">
                    <a:lumMod val="10000"/>
                  </a:schemeClr>
                </a:solidFill>
                <a:latin typeface="Montserrat" panose="00000500000000000000" pitchFamily="50" charset="0"/>
              </a:endParaRPr>
            </a:p>
            <a:p>
              <a:pPr algn="just">
                <a:buClr>
                  <a:srgbClr val="C00000"/>
                </a:buClr>
                <a:buSzPts val="1600"/>
              </a:pPr>
              <a:r>
                <a:rPr lang="en-US" sz="1000" dirty="0">
                  <a:solidFill>
                    <a:schemeClr val="bg2">
                      <a:lumMod val="10000"/>
                    </a:schemeClr>
                  </a:solidFill>
                  <a:latin typeface="Montserrat" panose="00000500000000000000" pitchFamily="50" charset="0"/>
                  <a:sym typeface="Arial"/>
                </a:rPr>
                <a:t>QCVN 26: 2016/BLĐTBXH</a:t>
              </a:r>
              <a:endParaRPr lang="en-US" sz="1000" dirty="0">
                <a:solidFill>
                  <a:schemeClr val="bg2">
                    <a:lumMod val="10000"/>
                  </a:schemeClr>
                </a:solidFill>
                <a:latin typeface="Montserrat" panose="00000500000000000000" pitchFamily="50" charset="0"/>
              </a:endParaRPr>
            </a:p>
            <a:p>
              <a:pPr algn="just">
                <a:buClr>
                  <a:srgbClr val="C00000"/>
                </a:buClr>
                <a:buSzPts val="1600"/>
              </a:pPr>
              <a:r>
                <a:rPr lang="en-US" sz="1000" dirty="0">
                  <a:solidFill>
                    <a:schemeClr val="bg2">
                      <a:lumMod val="10000"/>
                    </a:schemeClr>
                  </a:solidFill>
                  <a:latin typeface="Montserrat" panose="00000500000000000000" pitchFamily="50" charset="0"/>
                  <a:sym typeface="Arial"/>
                </a:rPr>
                <a:t>QCVN 32: 2018/BLĐTBXH</a:t>
              </a:r>
              <a:endParaRPr lang="en-US" sz="1000" dirty="0">
                <a:solidFill>
                  <a:schemeClr val="bg2">
                    <a:lumMod val="10000"/>
                  </a:schemeClr>
                </a:solidFill>
                <a:latin typeface="Montserrat" panose="00000500000000000000" pitchFamily="50" charset="0"/>
              </a:endParaRPr>
            </a:p>
            <a:p>
              <a:pPr algn="just">
                <a:buClr>
                  <a:srgbClr val="FFC000"/>
                </a:buClr>
                <a:buSzPts val="1200"/>
              </a:pPr>
              <a:r>
                <a:rPr lang="en-US" sz="1000" dirty="0">
                  <a:solidFill>
                    <a:schemeClr val="bg2">
                      <a:lumMod val="10000"/>
                    </a:schemeClr>
                  </a:solidFill>
                  <a:latin typeface="Montserrat" panose="00000500000000000000" pitchFamily="50" charset="0"/>
                  <a:sym typeface="Arial"/>
                </a:rPr>
                <a:t>QCVN 02: 2019/BLĐTBXH</a:t>
              </a:r>
              <a:endParaRPr sz="1000" dirty="0">
                <a:solidFill>
                  <a:schemeClr val="bg2">
                    <a:lumMod val="10000"/>
                  </a:schemeClr>
                </a:solidFill>
                <a:latin typeface="Montserrat" panose="00000500000000000000" pitchFamily="50" charset="0"/>
              </a:endParaRPr>
            </a:p>
          </p:txBody>
        </p:sp>
        <p:sp>
          <p:nvSpPr>
            <p:cNvPr id="29" name="Rectangle 28">
              <a:extLst>
                <a:ext uri="{FF2B5EF4-FFF2-40B4-BE49-F238E27FC236}">
                  <a16:creationId xmlns:a16="http://schemas.microsoft.com/office/drawing/2014/main" id="{5B89D44A-7128-44FA-92B7-E868EBE40747}"/>
                </a:ext>
              </a:extLst>
            </p:cNvPr>
            <p:cNvSpPr/>
            <p:nvPr/>
          </p:nvSpPr>
          <p:spPr>
            <a:xfrm>
              <a:off x="304799" y="3866850"/>
              <a:ext cx="2748386" cy="724156"/>
            </a:xfrm>
            <a:prstGeom prst="rect">
              <a:avLst/>
            </a:prstGeom>
            <a:noFill/>
            <a:ln>
              <a:solidFill>
                <a:srgbClr val="12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21" name="Straight Connector 20">
              <a:extLst>
                <a:ext uri="{FF2B5EF4-FFF2-40B4-BE49-F238E27FC236}">
                  <a16:creationId xmlns:a16="http://schemas.microsoft.com/office/drawing/2014/main" id="{9B84E06F-07A0-4B2F-AF78-7E5DADF46F04}"/>
                </a:ext>
              </a:extLst>
            </p:cNvPr>
            <p:cNvCxnSpPr>
              <a:cxnSpLocks/>
              <a:stCxn id="29" idx="3"/>
              <a:endCxn id="33" idx="1"/>
            </p:cNvCxnSpPr>
            <p:nvPr/>
          </p:nvCxnSpPr>
          <p:spPr>
            <a:xfrm>
              <a:off x="3053185" y="4228928"/>
              <a:ext cx="150449" cy="0"/>
            </a:xfrm>
            <a:prstGeom prst="line">
              <a:avLst/>
            </a:prstGeom>
            <a:ln>
              <a:solidFill>
                <a:srgbClr val="128791"/>
              </a:solidFill>
            </a:ln>
          </p:spPr>
          <p:style>
            <a:lnRef idx="1">
              <a:schemeClr val="accent1"/>
            </a:lnRef>
            <a:fillRef idx="0">
              <a:schemeClr val="accent1"/>
            </a:fillRef>
            <a:effectRef idx="0">
              <a:schemeClr val="accent1"/>
            </a:effectRef>
            <a:fontRef idx="minor">
              <a:schemeClr val="tx1"/>
            </a:fontRef>
          </p:style>
        </p:cxnSp>
      </p:grpSp>
      <p:pic>
        <p:nvPicPr>
          <p:cNvPr id="1026" name="Picture 2" descr="Gặp mặt Đại biểu Quốc hội Khóa XIII - Thư viện ảnh">
            <a:extLst>
              <a:ext uri="{FF2B5EF4-FFF2-40B4-BE49-F238E27FC236}">
                <a16:creationId xmlns:a16="http://schemas.microsoft.com/office/drawing/2014/main" id="{CDBA9778-AC34-4051-B9C4-E23F4CCD6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29" t="2017" r="11485" b="35068"/>
          <a:stretch/>
        </p:blipFill>
        <p:spPr bwMode="auto">
          <a:xfrm>
            <a:off x="5418904" y="437713"/>
            <a:ext cx="1341763" cy="724155"/>
          </a:xfrm>
          <a:prstGeom prst="rect">
            <a:avLst/>
          </a:prstGeom>
          <a:noFill/>
          <a:extLst>
            <a:ext uri="{909E8E84-426E-40DD-AFC4-6F175D3DCCD1}">
              <a14:hiddenFill xmlns:a14="http://schemas.microsoft.com/office/drawing/2010/main">
                <a:solidFill>
                  <a:srgbClr val="FFFFFF"/>
                </a:solidFill>
              </a14:hiddenFill>
            </a:ext>
          </a:extLst>
        </p:spPr>
      </p:pic>
      <p:sp>
        <p:nvSpPr>
          <p:cNvPr id="37" name="!!1">
            <a:extLst>
              <a:ext uri="{FF2B5EF4-FFF2-40B4-BE49-F238E27FC236}">
                <a16:creationId xmlns:a16="http://schemas.microsoft.com/office/drawing/2014/main" id="{F9B5A9A8-335C-4452-9C49-92F798C7FE45}"/>
              </a:ext>
            </a:extLst>
          </p:cNvPr>
          <p:cNvSpPr txBox="1"/>
          <p:nvPr/>
        </p:nvSpPr>
        <p:spPr>
          <a:xfrm>
            <a:off x="-237868" y="502373"/>
            <a:ext cx="4419600" cy="2090609"/>
          </a:xfrm>
          <a:prstGeom prst="rect">
            <a:avLst/>
          </a:prstGeom>
        </p:spPr>
        <p:txBody>
          <a:bodyPr spcFirstLastPara="1" vert="horz" lIns="91440" tIns="45720" rIns="91440" bIns="45720" rtlCol="0" anchor="t" anchorCtr="0">
            <a:noAutofit/>
          </a:bodyPr>
          <a:lstStyle>
            <a:defPPr>
              <a:defRPr lang="en-US"/>
            </a:defPPr>
            <a:lvl1pPr marL="0" marR="0" lvl="0" indent="0">
              <a:lnSpc>
                <a:spcPct val="100000"/>
              </a:lnSpc>
              <a:spcBef>
                <a:spcPts val="0"/>
              </a:spcBef>
              <a:spcAft>
                <a:spcPts val="0"/>
              </a:spcAft>
              <a:buClr>
                <a:srgbClr val="FFC000"/>
              </a:buClr>
              <a:buSzPts val="2000"/>
              <a:buFont typeface="Arial"/>
              <a:buNone/>
              <a:defRPr sz="2000" b="1" i="0" u="none">
                <a:solidFill>
                  <a:srgbClr val="FFC000"/>
                </a:solidFill>
                <a:latin typeface="Arial"/>
                <a:ea typeface="Arial"/>
                <a:cs typeface="Arial"/>
              </a:defRPr>
            </a:lvl1pPr>
          </a:lstStyle>
          <a:p>
            <a:pPr algn="r">
              <a:lnSpc>
                <a:spcPct val="90000"/>
              </a:lnSpc>
              <a:spcBef>
                <a:spcPct val="0"/>
              </a:spcBef>
              <a:spcAft>
                <a:spcPts val="600"/>
              </a:spcAft>
            </a:pPr>
            <a:r>
              <a:rPr lang="en-US" sz="3600">
                <a:ln w="11430"/>
                <a:solidFill>
                  <a:srgbClr val="E83896"/>
                </a:solidFill>
                <a:effectLst>
                  <a:outerShdw blurRad="50800" dist="39000" dir="5460000" algn="tl">
                    <a:srgbClr val="000000">
                      <a:alpha val="38000"/>
                    </a:srgbClr>
                  </a:outerShdw>
                </a:effectLst>
                <a:latin typeface="Montserrat" panose="00000500000000000000" pitchFamily="50" charset="0"/>
                <a:ea typeface="+mj-ea"/>
                <a:cs typeface="+mj-cs"/>
                <a:sym typeface="Arial"/>
              </a:rPr>
              <a:t>LIFT MANAGEMENT SYSTEM IN VIETNAM</a:t>
            </a:r>
            <a:endParaRPr lang="en-US" sz="3600">
              <a:ln w="11430"/>
              <a:solidFill>
                <a:srgbClr val="E83896"/>
              </a:solidFill>
              <a:effectLst>
                <a:outerShdw blurRad="50800" dist="39000" dir="5460000" algn="tl">
                  <a:srgbClr val="000000">
                    <a:alpha val="38000"/>
                  </a:srgbClr>
                </a:outerShdw>
              </a:effectLst>
              <a:latin typeface="Montserrat" panose="00000500000000000000" pitchFamily="50" charset="0"/>
              <a:ea typeface="+mj-ea"/>
              <a:cs typeface="+mj-cs"/>
            </a:endParaRPr>
          </a:p>
        </p:txBody>
      </p:sp>
      <p:sp>
        <p:nvSpPr>
          <p:cNvPr id="27" name="TextBox 26">
            <a:extLst>
              <a:ext uri="{FF2B5EF4-FFF2-40B4-BE49-F238E27FC236}">
                <a16:creationId xmlns:a16="http://schemas.microsoft.com/office/drawing/2014/main" id="{9D927101-8BCA-40A9-85FC-19F796477273}"/>
              </a:ext>
            </a:extLst>
          </p:cNvPr>
          <p:cNvSpPr txBox="1"/>
          <p:nvPr/>
        </p:nvSpPr>
        <p:spPr>
          <a:xfrm>
            <a:off x="1052400" y="-2075885"/>
            <a:ext cx="3524787" cy="1323439"/>
          </a:xfrm>
          <a:prstGeom prst="rect">
            <a:avLst/>
          </a:prstGeom>
          <a:noFill/>
        </p:spPr>
        <p:txBody>
          <a:bodyPr wrap="square" rtlCol="0">
            <a:spAutoFit/>
          </a:bodyPr>
          <a:lstStyle/>
          <a:p>
            <a:pPr algn="ctr">
              <a:spcBef>
                <a:spcPts val="1800"/>
              </a:spcBef>
              <a:buClr>
                <a:srgbClr val="002060"/>
              </a:buClr>
              <a:buSzPts val="2000"/>
            </a:pPr>
            <a:r>
              <a:rPr lang="en-IN" sz="4400" b="1">
                <a:solidFill>
                  <a:srgbClr val="E4037E"/>
                </a:solidFill>
                <a:latin typeface="Montserrat" panose="00000500000000000000" pitchFamily="2" charset="0"/>
              </a:rPr>
              <a:t>C</a:t>
            </a:r>
            <a:r>
              <a:rPr lang="en-IN" sz="4400" b="1">
                <a:solidFill>
                  <a:srgbClr val="128791"/>
                </a:solidFill>
                <a:latin typeface="Montserrat" panose="00000500000000000000" pitchFamily="2" charset="0"/>
              </a:rPr>
              <a:t>URRENT</a:t>
            </a:r>
          </a:p>
          <a:p>
            <a:pPr algn="ctr"/>
            <a:r>
              <a:rPr lang="en-IN" sz="3600" kern="1500" spc="260">
                <a:solidFill>
                  <a:srgbClr val="70BCC2"/>
                </a:solidFill>
                <a:latin typeface="Montserrat" panose="00000500000000000000" pitchFamily="2" charset="0"/>
              </a:rPr>
              <a:t>Status</a:t>
            </a:r>
          </a:p>
        </p:txBody>
      </p:sp>
      <p:pic>
        <p:nvPicPr>
          <p:cNvPr id="38" name="Picture 37" descr="Icon&#10;&#10;Description automatically generated">
            <a:extLst>
              <a:ext uri="{FF2B5EF4-FFF2-40B4-BE49-F238E27FC236}">
                <a16:creationId xmlns:a16="http://schemas.microsoft.com/office/drawing/2014/main" id="{D1809E31-03F1-4640-86D8-25D91EED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7460140"/>
            <a:ext cx="2272749" cy="1897251"/>
          </a:xfrm>
          <a:prstGeom prst="rect">
            <a:avLst/>
          </a:prstGeom>
        </p:spPr>
      </p:pic>
    </p:spTree>
    <p:extLst>
      <p:ext uri="{BB962C8B-B14F-4D97-AF65-F5344CB8AC3E}">
        <p14:creationId xmlns:p14="http://schemas.microsoft.com/office/powerpoint/2010/main" val="63064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4264A-7269-4F4A-B435-52ECD012D1B3}"/>
              </a:ext>
            </a:extLst>
          </p:cNvPr>
          <p:cNvSpPr/>
          <p:nvPr/>
        </p:nvSpPr>
        <p:spPr>
          <a:xfrm>
            <a:off x="-5539" y="0"/>
            <a:ext cx="12197539" cy="6858000"/>
          </a:xfrm>
          <a:prstGeom prst="rect">
            <a:avLst/>
          </a:prstGeom>
          <a:solidFill>
            <a:schemeClr val="bg1"/>
          </a:solidFill>
          <a:ln>
            <a:noFill/>
          </a:ln>
          <a:effectLst>
            <a:outerShdw blurRad="2921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1" name="TextBox 10">
            <a:extLst>
              <a:ext uri="{FF2B5EF4-FFF2-40B4-BE49-F238E27FC236}">
                <a16:creationId xmlns:a16="http://schemas.microsoft.com/office/drawing/2014/main" id="{FDFE2367-2C6F-4D76-B636-626CC94F9DB5}"/>
              </a:ext>
            </a:extLst>
          </p:cNvPr>
          <p:cNvSpPr txBox="1"/>
          <p:nvPr/>
        </p:nvSpPr>
        <p:spPr>
          <a:xfrm>
            <a:off x="1218655" y="828554"/>
            <a:ext cx="3524787" cy="1323439"/>
          </a:xfrm>
          <a:prstGeom prst="rect">
            <a:avLst/>
          </a:prstGeom>
          <a:noFill/>
        </p:spPr>
        <p:txBody>
          <a:bodyPr wrap="square" rtlCol="0">
            <a:spAutoFit/>
          </a:bodyPr>
          <a:lstStyle/>
          <a:p>
            <a:pPr algn="ctr">
              <a:spcBef>
                <a:spcPts val="1800"/>
              </a:spcBef>
              <a:buClr>
                <a:srgbClr val="002060"/>
              </a:buClr>
              <a:buSzPts val="2000"/>
            </a:pPr>
            <a:r>
              <a:rPr lang="en-IN" sz="4400" b="1">
                <a:solidFill>
                  <a:srgbClr val="E4037E"/>
                </a:solidFill>
                <a:latin typeface="Montserrat" panose="00000500000000000000" pitchFamily="2" charset="0"/>
              </a:rPr>
              <a:t>C</a:t>
            </a:r>
            <a:r>
              <a:rPr lang="en-IN" sz="4400" b="1">
                <a:solidFill>
                  <a:srgbClr val="128791"/>
                </a:solidFill>
                <a:latin typeface="Montserrat" panose="00000500000000000000" pitchFamily="2" charset="0"/>
              </a:rPr>
              <a:t>URRENT</a:t>
            </a:r>
          </a:p>
          <a:p>
            <a:pPr algn="ctr"/>
            <a:r>
              <a:rPr lang="en-IN" sz="3600" kern="1500" spc="260">
                <a:solidFill>
                  <a:srgbClr val="70BCC2"/>
                </a:solidFill>
                <a:latin typeface="Montserrat" panose="00000500000000000000" pitchFamily="2" charset="0"/>
              </a:rPr>
              <a:t>Status</a:t>
            </a:r>
          </a:p>
        </p:txBody>
      </p:sp>
      <p:pic>
        <p:nvPicPr>
          <p:cNvPr id="29" name="Picture 28" descr="A picture containing tree, outdoor&#10;&#10;Description automatically generated">
            <a:extLst>
              <a:ext uri="{FF2B5EF4-FFF2-40B4-BE49-F238E27FC236}">
                <a16:creationId xmlns:a16="http://schemas.microsoft.com/office/drawing/2014/main" id="{F0D2A39F-047B-4CBB-A10F-EAC311323184}"/>
              </a:ext>
            </a:extLst>
          </p:cNvPr>
          <p:cNvPicPr>
            <a:picLocks noChangeAspect="1"/>
          </p:cNvPicPr>
          <p:nvPr/>
        </p:nvPicPr>
        <p:blipFill rotWithShape="1">
          <a:blip r:embed="rId3">
            <a:extLst>
              <a:ext uri="{28A0092B-C50C-407E-A947-70E740481C1C}">
                <a14:useLocalDpi xmlns:a14="http://schemas.microsoft.com/office/drawing/2010/main" val="0"/>
              </a:ext>
            </a:extLst>
          </a:blip>
          <a:srcRect l="19185" t="2222" r="23253" b="-2222"/>
          <a:stretch/>
        </p:blipFill>
        <p:spPr>
          <a:xfrm>
            <a:off x="5961597" y="2"/>
            <a:ext cx="6201208" cy="7010399"/>
          </a:xfrm>
          <a:prstGeom prst="rect">
            <a:avLst/>
          </a:prstGeom>
        </p:spPr>
      </p:pic>
      <p:sp>
        <p:nvSpPr>
          <p:cNvPr id="16" name="Right Triangle 15">
            <a:extLst>
              <a:ext uri="{FF2B5EF4-FFF2-40B4-BE49-F238E27FC236}">
                <a16:creationId xmlns:a16="http://schemas.microsoft.com/office/drawing/2014/main" id="{3E35EA4C-4100-4837-932E-970979D1CDD0}"/>
              </a:ext>
            </a:extLst>
          </p:cNvPr>
          <p:cNvSpPr/>
          <p:nvPr/>
        </p:nvSpPr>
        <p:spPr>
          <a:xfrm flipV="1">
            <a:off x="0" y="19053"/>
            <a:ext cx="1035051" cy="98497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0" name="Rectangle 29">
            <a:extLst>
              <a:ext uri="{FF2B5EF4-FFF2-40B4-BE49-F238E27FC236}">
                <a16:creationId xmlns:a16="http://schemas.microsoft.com/office/drawing/2014/main" id="{2EC175C3-FF85-47A0-828A-B31F018A4939}"/>
              </a:ext>
            </a:extLst>
          </p:cNvPr>
          <p:cNvSpPr/>
          <p:nvPr/>
        </p:nvSpPr>
        <p:spPr>
          <a:xfrm>
            <a:off x="5961597" y="0"/>
            <a:ext cx="6230403" cy="3581400"/>
          </a:xfrm>
          <a:prstGeom prst="rect">
            <a:avLst/>
          </a:prstGeom>
          <a:solidFill>
            <a:srgbClr val="12879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1" name="Rectangle 30">
            <a:extLst>
              <a:ext uri="{FF2B5EF4-FFF2-40B4-BE49-F238E27FC236}">
                <a16:creationId xmlns:a16="http://schemas.microsoft.com/office/drawing/2014/main" id="{3B3DB7FE-8765-47F0-80FE-F4FA354FCBAB}"/>
              </a:ext>
            </a:extLst>
          </p:cNvPr>
          <p:cNvSpPr/>
          <p:nvPr/>
        </p:nvSpPr>
        <p:spPr>
          <a:xfrm>
            <a:off x="5961597" y="3563236"/>
            <a:ext cx="6230403" cy="3294765"/>
          </a:xfrm>
          <a:prstGeom prst="rect">
            <a:avLst/>
          </a:prstGeom>
          <a:solidFill>
            <a:srgbClr val="70BCC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3" name="Right Triangle 32">
            <a:extLst>
              <a:ext uri="{FF2B5EF4-FFF2-40B4-BE49-F238E27FC236}">
                <a16:creationId xmlns:a16="http://schemas.microsoft.com/office/drawing/2014/main" id="{36E5914E-08A2-420F-8936-320D319D4D93}"/>
              </a:ext>
            </a:extLst>
          </p:cNvPr>
          <p:cNvSpPr/>
          <p:nvPr/>
        </p:nvSpPr>
        <p:spPr>
          <a:xfrm flipH="1" flipV="1">
            <a:off x="7580846" y="381002"/>
            <a:ext cx="4179353" cy="6248399"/>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pic>
        <p:nvPicPr>
          <p:cNvPr id="18" name="Picture 17" descr="Icon&#10;&#10;Description automatically generated">
            <a:extLst>
              <a:ext uri="{FF2B5EF4-FFF2-40B4-BE49-F238E27FC236}">
                <a16:creationId xmlns:a16="http://schemas.microsoft.com/office/drawing/2014/main" id="{8C198363-7806-42B8-8E56-C38EAD87B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56" y="3429001"/>
            <a:ext cx="2272749" cy="1897251"/>
          </a:xfrm>
          <a:prstGeom prst="rect">
            <a:avLst/>
          </a:prstGeom>
        </p:spPr>
      </p:pic>
      <p:sp>
        <p:nvSpPr>
          <p:cNvPr id="36" name="TextBox 35">
            <a:extLst>
              <a:ext uri="{FF2B5EF4-FFF2-40B4-BE49-F238E27FC236}">
                <a16:creationId xmlns:a16="http://schemas.microsoft.com/office/drawing/2014/main" id="{44D751FE-0C37-4780-A596-CC173B340C7D}"/>
              </a:ext>
            </a:extLst>
          </p:cNvPr>
          <p:cNvSpPr txBox="1"/>
          <p:nvPr/>
        </p:nvSpPr>
        <p:spPr>
          <a:xfrm>
            <a:off x="6399750" y="1275575"/>
            <a:ext cx="4314517" cy="400110"/>
          </a:xfrm>
          <a:prstGeom prst="rect">
            <a:avLst/>
          </a:prstGeom>
          <a:noFill/>
        </p:spPr>
        <p:txBody>
          <a:bodyPr wrap="square" rtlCol="0">
            <a:spAutoFit/>
          </a:bodyPr>
          <a:lstStyle/>
          <a:p>
            <a:r>
              <a:rPr lang="en-US" sz="2000" b="1">
                <a:solidFill>
                  <a:schemeClr val="bg2">
                    <a:lumMod val="10000"/>
                  </a:schemeClr>
                </a:solidFill>
                <a:latin typeface="Montserrat" panose="00000500000000000000" pitchFamily="50" charset="0"/>
                <a:sym typeface="Arial"/>
              </a:rPr>
              <a:t>Installed and used in Viet Nam</a:t>
            </a:r>
            <a:endParaRPr lang="en-IN" sz="2000" b="1">
              <a:solidFill>
                <a:schemeClr val="bg1"/>
              </a:solidFill>
              <a:latin typeface="Raleway" panose="020B0503030101060003" pitchFamily="34" charset="0"/>
            </a:endParaRPr>
          </a:p>
        </p:txBody>
      </p:sp>
      <p:sp>
        <p:nvSpPr>
          <p:cNvPr id="39" name="TextBox 38">
            <a:extLst>
              <a:ext uri="{FF2B5EF4-FFF2-40B4-BE49-F238E27FC236}">
                <a16:creationId xmlns:a16="http://schemas.microsoft.com/office/drawing/2014/main" id="{F08AD517-F3CA-4C83-A550-DD713D3FDB0E}"/>
              </a:ext>
            </a:extLst>
          </p:cNvPr>
          <p:cNvSpPr txBox="1"/>
          <p:nvPr/>
        </p:nvSpPr>
        <p:spPr>
          <a:xfrm>
            <a:off x="6404629" y="3898687"/>
            <a:ext cx="2303035" cy="400110"/>
          </a:xfrm>
          <a:prstGeom prst="rect">
            <a:avLst/>
          </a:prstGeom>
          <a:noFill/>
        </p:spPr>
        <p:txBody>
          <a:bodyPr wrap="square" rtlCol="0">
            <a:spAutoFit/>
          </a:bodyPr>
          <a:lstStyle/>
          <a:p>
            <a:r>
              <a:rPr lang="en-US" sz="2000" b="1">
                <a:solidFill>
                  <a:schemeClr val="bg2">
                    <a:lumMod val="10000"/>
                  </a:schemeClr>
                </a:solidFill>
                <a:latin typeface="Montserrat" panose="00000500000000000000" pitchFamily="50" charset="0"/>
                <a:sym typeface="Arial"/>
              </a:rPr>
              <a:t>O</a:t>
            </a:r>
            <a:r>
              <a:rPr lang="en-US" sz="2000" b="1">
                <a:solidFill>
                  <a:schemeClr val="bg2">
                    <a:lumMod val="10000"/>
                  </a:schemeClr>
                </a:solidFill>
                <a:latin typeface="Montserrat" panose="00000500000000000000" pitchFamily="50" charset="0"/>
              </a:rPr>
              <a:t>n the market</a:t>
            </a:r>
            <a:endParaRPr lang="en-IN" sz="2000" b="1">
              <a:solidFill>
                <a:schemeClr val="bg2">
                  <a:lumMod val="10000"/>
                </a:schemeClr>
              </a:solidFill>
              <a:latin typeface="Montserrat" panose="00000500000000000000" pitchFamily="50" charset="0"/>
            </a:endParaRPr>
          </a:p>
        </p:txBody>
      </p:sp>
      <p:grpSp>
        <p:nvGrpSpPr>
          <p:cNvPr id="6" name="Group 5">
            <a:extLst>
              <a:ext uri="{FF2B5EF4-FFF2-40B4-BE49-F238E27FC236}">
                <a16:creationId xmlns:a16="http://schemas.microsoft.com/office/drawing/2014/main" id="{AA4F1FA3-A815-4402-A3BE-577A9C9C686C}"/>
              </a:ext>
            </a:extLst>
          </p:cNvPr>
          <p:cNvGrpSpPr/>
          <p:nvPr/>
        </p:nvGrpSpPr>
        <p:grpSpPr>
          <a:xfrm>
            <a:off x="7085550" y="2133600"/>
            <a:ext cx="3147409" cy="489600"/>
            <a:chOff x="4624991" y="2209800"/>
            <a:chExt cx="3147409" cy="489600"/>
          </a:xfrm>
        </p:grpSpPr>
        <p:sp>
          <p:nvSpPr>
            <p:cNvPr id="23" name="Rectangle 22">
              <a:extLst>
                <a:ext uri="{FF2B5EF4-FFF2-40B4-BE49-F238E27FC236}">
                  <a16:creationId xmlns:a16="http://schemas.microsoft.com/office/drawing/2014/main" id="{39CE43C8-9F8A-47F7-AD7E-858E545265A0}"/>
                </a:ext>
              </a:extLst>
            </p:cNvPr>
            <p:cNvSpPr/>
            <p:nvPr/>
          </p:nvSpPr>
          <p:spPr>
            <a:xfrm>
              <a:off x="4624991" y="2209800"/>
              <a:ext cx="3147409" cy="489600"/>
            </a:xfrm>
            <a:prstGeom prst="rect">
              <a:avLst/>
            </a:prstGeom>
            <a:solidFill>
              <a:srgbClr val="E8389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Box 23">
              <a:extLst>
                <a:ext uri="{FF2B5EF4-FFF2-40B4-BE49-F238E27FC236}">
                  <a16:creationId xmlns:a16="http://schemas.microsoft.com/office/drawing/2014/main" id="{D245BDC3-CAE5-4569-9D09-9C0CF30C87AA}"/>
                </a:ext>
              </a:extLst>
            </p:cNvPr>
            <p:cNvSpPr txBox="1"/>
            <p:nvPr/>
          </p:nvSpPr>
          <p:spPr>
            <a:xfrm>
              <a:off x="4705643" y="2209800"/>
              <a:ext cx="2457157" cy="461665"/>
            </a:xfrm>
            <a:prstGeom prst="rect">
              <a:avLst/>
            </a:prstGeom>
            <a:noFill/>
          </p:spPr>
          <p:txBody>
            <a:bodyPr wrap="square" rtlCol="0" anchor="ctr">
              <a:spAutoFit/>
            </a:bodyPr>
            <a:lstStyle/>
            <a:p>
              <a:r>
                <a:rPr lang="en-IN" b="1">
                  <a:solidFill>
                    <a:schemeClr val="bg1"/>
                  </a:solidFill>
                  <a:latin typeface="Raleway" panose="020B0503030101060003" pitchFamily="34" charset="0"/>
                </a:rPr>
                <a:t>300.000 </a:t>
              </a:r>
              <a:r>
                <a:rPr lang="en-IN" sz="1600" b="1">
                  <a:solidFill>
                    <a:schemeClr val="bg2">
                      <a:lumMod val="10000"/>
                    </a:schemeClr>
                  </a:solidFill>
                  <a:latin typeface="Montserrat" panose="00000500000000000000" pitchFamily="50" charset="0"/>
                </a:rPr>
                <a:t>Total</a:t>
              </a:r>
            </a:p>
          </p:txBody>
        </p:sp>
      </p:grpSp>
      <p:grpSp>
        <p:nvGrpSpPr>
          <p:cNvPr id="7" name="Group 6">
            <a:extLst>
              <a:ext uri="{FF2B5EF4-FFF2-40B4-BE49-F238E27FC236}">
                <a16:creationId xmlns:a16="http://schemas.microsoft.com/office/drawing/2014/main" id="{354D921C-C1A4-4991-8FA4-E4E3B85B1EB8}"/>
              </a:ext>
            </a:extLst>
          </p:cNvPr>
          <p:cNvGrpSpPr/>
          <p:nvPr/>
        </p:nvGrpSpPr>
        <p:grpSpPr>
          <a:xfrm>
            <a:off x="7085550" y="4687526"/>
            <a:ext cx="3147409" cy="494064"/>
            <a:chOff x="4590067" y="4844400"/>
            <a:chExt cx="3147409" cy="494065"/>
          </a:xfrm>
          <a:effectLst>
            <a:outerShdw blurRad="50800" dist="38100" dir="8100000" algn="tr" rotWithShape="0">
              <a:prstClr val="black">
                <a:alpha val="40000"/>
              </a:prstClr>
            </a:outerShdw>
          </a:effectLst>
        </p:grpSpPr>
        <p:sp>
          <p:nvSpPr>
            <p:cNvPr id="26" name="Rectangle 25">
              <a:extLst>
                <a:ext uri="{FF2B5EF4-FFF2-40B4-BE49-F238E27FC236}">
                  <a16:creationId xmlns:a16="http://schemas.microsoft.com/office/drawing/2014/main" id="{BF9796F0-D637-4D76-8512-70F136E7464A}"/>
                </a:ext>
              </a:extLst>
            </p:cNvPr>
            <p:cNvSpPr/>
            <p:nvPr/>
          </p:nvSpPr>
          <p:spPr>
            <a:xfrm>
              <a:off x="4590067" y="4844400"/>
              <a:ext cx="3147409" cy="489600"/>
            </a:xfrm>
            <a:prstGeom prst="rect">
              <a:avLst/>
            </a:prstGeom>
            <a:solidFill>
              <a:srgbClr val="E83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7" name="TextBox 26">
              <a:extLst>
                <a:ext uri="{FF2B5EF4-FFF2-40B4-BE49-F238E27FC236}">
                  <a16:creationId xmlns:a16="http://schemas.microsoft.com/office/drawing/2014/main" id="{C276426C-5261-411E-999E-A307100F5C2C}"/>
                </a:ext>
              </a:extLst>
            </p:cNvPr>
            <p:cNvSpPr txBox="1"/>
            <p:nvPr/>
          </p:nvSpPr>
          <p:spPr>
            <a:xfrm>
              <a:off x="4697318" y="4876800"/>
              <a:ext cx="2412492" cy="461665"/>
            </a:xfrm>
            <a:prstGeom prst="rect">
              <a:avLst/>
            </a:prstGeom>
            <a:noFill/>
          </p:spPr>
          <p:txBody>
            <a:bodyPr wrap="square" rtlCol="0" anchor="ctr">
              <a:spAutoFit/>
            </a:bodyPr>
            <a:lstStyle/>
            <a:p>
              <a:r>
                <a:rPr lang="en-IN" b="1">
                  <a:solidFill>
                    <a:schemeClr val="bg1"/>
                  </a:solidFill>
                  <a:latin typeface="Raleway" panose="020B0503030101060003" pitchFamily="34" charset="0"/>
                </a:rPr>
                <a:t>8000 </a:t>
              </a:r>
              <a:r>
                <a:rPr lang="en-IN" sz="1600" b="1">
                  <a:solidFill>
                    <a:schemeClr val="bg2">
                      <a:lumMod val="10000"/>
                    </a:schemeClr>
                  </a:solidFill>
                  <a:latin typeface="Montserrat" panose="00000500000000000000" pitchFamily="50" charset="0"/>
                </a:rPr>
                <a:t>Pcs/Year</a:t>
              </a:r>
            </a:p>
          </p:txBody>
        </p:sp>
      </p:grpSp>
    </p:spTree>
    <p:extLst>
      <p:ext uri="{BB962C8B-B14F-4D97-AF65-F5344CB8AC3E}">
        <p14:creationId xmlns:p14="http://schemas.microsoft.com/office/powerpoint/2010/main" val="360811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28791"/>
            </a:gs>
            <a:gs pos="100000">
              <a:schemeClr val="bg1">
                <a:lumMod val="85000"/>
              </a:schemeClr>
            </a:gs>
          </a:gsLst>
          <a:lin ang="18900000" scaled="1"/>
        </a:gra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FC45E19-B9B1-40D0-ABA6-1349EAFF1642}"/>
              </a:ext>
            </a:extLst>
          </p:cNvPr>
          <p:cNvSpPr/>
          <p:nvPr/>
        </p:nvSpPr>
        <p:spPr>
          <a:xfrm flipV="1">
            <a:off x="10372504" y="865420"/>
            <a:ext cx="1819499" cy="64061"/>
          </a:xfrm>
          <a:prstGeom prst="rect">
            <a:avLst/>
          </a:prstGeom>
          <a:gradFill>
            <a:gsLst>
              <a:gs pos="0">
                <a:srgbClr val="D90368"/>
              </a:gs>
              <a:gs pos="77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9" name="Freeform: Shape 18">
            <a:extLst>
              <a:ext uri="{FF2B5EF4-FFF2-40B4-BE49-F238E27FC236}">
                <a16:creationId xmlns:a16="http://schemas.microsoft.com/office/drawing/2014/main" id="{4A3D59E0-78D0-40D8-9DA6-48507CAB4044}"/>
              </a:ext>
            </a:extLst>
          </p:cNvPr>
          <p:cNvSpPr/>
          <p:nvPr/>
        </p:nvSpPr>
        <p:spPr>
          <a:xfrm>
            <a:off x="1775925" y="1626626"/>
            <a:ext cx="1788809" cy="3815993"/>
          </a:xfrm>
          <a:custGeom>
            <a:avLst/>
            <a:gdLst>
              <a:gd name="connsiteX0" fmla="*/ 2385079 w 2385079"/>
              <a:gd name="connsiteY0" fmla="*/ 0 h 5087990"/>
              <a:gd name="connsiteX1" fmla="*/ 2385079 w 2385079"/>
              <a:gd name="connsiteY1" fmla="*/ 5087990 h 5087990"/>
              <a:gd name="connsiteX2" fmla="*/ 2291473 w 2385079"/>
              <a:gd name="connsiteY2" fmla="*/ 5083263 h 5087990"/>
              <a:gd name="connsiteX3" fmla="*/ 0 w 2385079"/>
              <a:gd name="connsiteY3" fmla="*/ 2543995 h 5087990"/>
              <a:gd name="connsiteX4" fmla="*/ 2291473 w 2385079"/>
              <a:gd name="connsiteY4" fmla="*/ 4727 h 5087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79" h="5087990">
                <a:moveTo>
                  <a:pt x="2385079" y="0"/>
                </a:moveTo>
                <a:lnTo>
                  <a:pt x="2385079" y="5087990"/>
                </a:lnTo>
                <a:lnTo>
                  <a:pt x="2291473" y="5083263"/>
                </a:lnTo>
                <a:cubicBezTo>
                  <a:pt x="1004387" y="4952552"/>
                  <a:pt x="0" y="3865567"/>
                  <a:pt x="0" y="2543995"/>
                </a:cubicBezTo>
                <a:cubicBezTo>
                  <a:pt x="0" y="1222423"/>
                  <a:pt x="1004387" y="135438"/>
                  <a:pt x="2291473" y="4727"/>
                </a:cubicBezTo>
                <a:close/>
              </a:path>
            </a:pathLst>
          </a:custGeom>
          <a:solidFill>
            <a:srgbClr val="F1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6" name="Rectangle 15">
            <a:extLst>
              <a:ext uri="{FF2B5EF4-FFF2-40B4-BE49-F238E27FC236}">
                <a16:creationId xmlns:a16="http://schemas.microsoft.com/office/drawing/2014/main" id="{05118051-E4BF-42FD-A0C1-CEFED88C82C4}"/>
              </a:ext>
            </a:extLst>
          </p:cNvPr>
          <p:cNvSpPr/>
          <p:nvPr/>
        </p:nvSpPr>
        <p:spPr>
          <a:xfrm>
            <a:off x="3245645" y="3534621"/>
            <a:ext cx="800100" cy="3323380"/>
          </a:xfrm>
          <a:prstGeom prst="rect">
            <a:avLst/>
          </a:prstGeom>
          <a:solidFill>
            <a:srgbClr val="F1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5" name="Rectangle 14">
            <a:extLst>
              <a:ext uri="{FF2B5EF4-FFF2-40B4-BE49-F238E27FC236}">
                <a16:creationId xmlns:a16="http://schemas.microsoft.com/office/drawing/2014/main" id="{5631BA20-E3FE-456F-B486-5FD1B278F9AC}"/>
              </a:ext>
            </a:extLst>
          </p:cNvPr>
          <p:cNvSpPr/>
          <p:nvPr/>
        </p:nvSpPr>
        <p:spPr>
          <a:xfrm>
            <a:off x="2881313" y="2"/>
            <a:ext cx="1528763" cy="4086225"/>
          </a:xfrm>
          <a:prstGeom prst="rect">
            <a:avLst/>
          </a:prstGeom>
          <a:solidFill>
            <a:srgbClr val="F1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1" name="Freeform: Shape 10">
            <a:extLst>
              <a:ext uri="{FF2B5EF4-FFF2-40B4-BE49-F238E27FC236}">
                <a16:creationId xmlns:a16="http://schemas.microsoft.com/office/drawing/2014/main" id="{83556CBE-4BBE-451C-ADC4-46170E58BB0A}"/>
              </a:ext>
            </a:extLst>
          </p:cNvPr>
          <p:cNvSpPr/>
          <p:nvPr/>
        </p:nvSpPr>
        <p:spPr>
          <a:xfrm>
            <a:off x="2155372" y="857251"/>
            <a:ext cx="3069773" cy="4106636"/>
          </a:xfrm>
          <a:custGeom>
            <a:avLst/>
            <a:gdLst>
              <a:gd name="connsiteX0" fmla="*/ 1 w 4093030"/>
              <a:gd name="connsiteY0" fmla="*/ 0 h 5475515"/>
              <a:gd name="connsiteX1" fmla="*/ 508001 w 4093030"/>
              <a:gd name="connsiteY1" fmla="*/ 0 h 5475515"/>
              <a:gd name="connsiteX2" fmla="*/ 508001 w 4093030"/>
              <a:gd name="connsiteY2" fmla="*/ 3429000 h 5475515"/>
              <a:gd name="connsiteX3" fmla="*/ 514985 w 4093030"/>
              <a:gd name="connsiteY3" fmla="*/ 3429000 h 5475515"/>
              <a:gd name="connsiteX4" fmla="*/ 2046515 w 4093030"/>
              <a:gd name="connsiteY4" fmla="*/ 4960530 h 5475515"/>
              <a:gd name="connsiteX5" fmla="*/ 3578045 w 4093030"/>
              <a:gd name="connsiteY5" fmla="*/ 3429000 h 5475515"/>
              <a:gd name="connsiteX6" fmla="*/ 3316484 w 4093030"/>
              <a:gd name="connsiteY6" fmla="*/ 2572707 h 5475515"/>
              <a:gd name="connsiteX7" fmla="*/ 3311690 w 4093030"/>
              <a:gd name="connsiteY7" fmla="*/ 2566296 h 5475515"/>
              <a:gd name="connsiteX8" fmla="*/ 3317622 w 4093030"/>
              <a:gd name="connsiteY8" fmla="*/ 2562056 h 5475515"/>
              <a:gd name="connsiteX9" fmla="*/ 3291661 w 4093030"/>
              <a:gd name="connsiteY9" fmla="*/ 2523477 h 5475515"/>
              <a:gd name="connsiteX10" fmla="*/ 3271700 w 4093030"/>
              <a:gd name="connsiteY10" fmla="*/ 2424419 h 5475515"/>
              <a:gd name="connsiteX11" fmla="*/ 3525700 w 4093030"/>
              <a:gd name="connsiteY11" fmla="*/ 2169932 h 5475515"/>
              <a:gd name="connsiteX12" fmla="*/ 3705305 w 4093030"/>
              <a:gd name="connsiteY12" fmla="*/ 2244470 h 5475515"/>
              <a:gd name="connsiteX13" fmla="*/ 3723683 w 4093030"/>
              <a:gd name="connsiteY13" fmla="*/ 2271781 h 5475515"/>
              <a:gd name="connsiteX14" fmla="*/ 3730032 w 4093030"/>
              <a:gd name="connsiteY14" fmla="*/ 2267242 h 5475515"/>
              <a:gd name="connsiteX15" fmla="*/ 3753794 w 4093030"/>
              <a:gd name="connsiteY15" fmla="*/ 2300134 h 5475515"/>
              <a:gd name="connsiteX16" fmla="*/ 4093030 w 4093030"/>
              <a:gd name="connsiteY16" fmla="*/ 3429000 h 5475515"/>
              <a:gd name="connsiteX17" fmla="*/ 2046515 w 4093030"/>
              <a:gd name="connsiteY17" fmla="*/ 5475515 h 5475515"/>
              <a:gd name="connsiteX18" fmla="*/ 0 w 4093030"/>
              <a:gd name="connsiteY18" fmla="*/ 3429000 h 5475515"/>
              <a:gd name="connsiteX19" fmla="*/ 1 w 4093030"/>
              <a:gd name="connsiteY19" fmla="*/ 3428978 h 54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3030" h="5475515">
                <a:moveTo>
                  <a:pt x="1" y="0"/>
                </a:moveTo>
                <a:lnTo>
                  <a:pt x="508001" y="0"/>
                </a:lnTo>
                <a:lnTo>
                  <a:pt x="508001" y="3429000"/>
                </a:lnTo>
                <a:lnTo>
                  <a:pt x="514985" y="3429000"/>
                </a:lnTo>
                <a:cubicBezTo>
                  <a:pt x="514985" y="4274841"/>
                  <a:pt x="1200674" y="4960530"/>
                  <a:pt x="2046515" y="4960530"/>
                </a:cubicBezTo>
                <a:cubicBezTo>
                  <a:pt x="2892356" y="4960530"/>
                  <a:pt x="3578045" y="4274841"/>
                  <a:pt x="3578045" y="3429000"/>
                </a:cubicBezTo>
                <a:cubicBezTo>
                  <a:pt x="3578045" y="3111810"/>
                  <a:pt x="3481620" y="2817141"/>
                  <a:pt x="3316484" y="2572707"/>
                </a:cubicBezTo>
                <a:lnTo>
                  <a:pt x="3311690" y="2566296"/>
                </a:lnTo>
                <a:lnTo>
                  <a:pt x="3317622" y="2562056"/>
                </a:lnTo>
                <a:lnTo>
                  <a:pt x="3291661" y="2523477"/>
                </a:lnTo>
                <a:cubicBezTo>
                  <a:pt x="3278808" y="2493030"/>
                  <a:pt x="3271700" y="2459556"/>
                  <a:pt x="3271700" y="2424419"/>
                </a:cubicBezTo>
                <a:cubicBezTo>
                  <a:pt x="3271700" y="2283870"/>
                  <a:pt x="3385420" y="2169932"/>
                  <a:pt x="3525700" y="2169932"/>
                </a:cubicBezTo>
                <a:cubicBezTo>
                  <a:pt x="3595840" y="2169932"/>
                  <a:pt x="3659340" y="2198417"/>
                  <a:pt x="3705305" y="2244470"/>
                </a:cubicBezTo>
                <a:lnTo>
                  <a:pt x="3723683" y="2271781"/>
                </a:lnTo>
                <a:lnTo>
                  <a:pt x="3730032" y="2267242"/>
                </a:lnTo>
                <a:lnTo>
                  <a:pt x="3753794" y="2300134"/>
                </a:lnTo>
                <a:cubicBezTo>
                  <a:pt x="3968177" y="2623712"/>
                  <a:pt x="4093030" y="3011776"/>
                  <a:pt x="4093030" y="3429000"/>
                </a:cubicBezTo>
                <a:cubicBezTo>
                  <a:pt x="4093030" y="4559259"/>
                  <a:pt x="3176774" y="5475515"/>
                  <a:pt x="2046515" y="5475515"/>
                </a:cubicBezTo>
                <a:cubicBezTo>
                  <a:pt x="916256" y="5475515"/>
                  <a:pt x="0" y="4559259"/>
                  <a:pt x="0" y="3429000"/>
                </a:cubicBezTo>
                <a:lnTo>
                  <a:pt x="1" y="3428978"/>
                </a:lnTo>
                <a:close/>
              </a:path>
            </a:pathLst>
          </a:custGeom>
          <a:gradFill flip="none" rotWithShape="1">
            <a:gsLst>
              <a:gs pos="0">
                <a:srgbClr val="E4037E"/>
              </a:gs>
              <a:gs pos="82000">
                <a:srgbClr val="12879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3" name="Oval 12">
            <a:extLst>
              <a:ext uri="{FF2B5EF4-FFF2-40B4-BE49-F238E27FC236}">
                <a16:creationId xmlns:a16="http://schemas.microsoft.com/office/drawing/2014/main" id="{AA2E7765-A7AC-4C65-947B-C7994CB8BDD4}"/>
              </a:ext>
            </a:extLst>
          </p:cNvPr>
          <p:cNvSpPr/>
          <p:nvPr/>
        </p:nvSpPr>
        <p:spPr>
          <a:xfrm>
            <a:off x="2565649" y="2304393"/>
            <a:ext cx="2249219" cy="224921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14" name="Oval 13">
            <a:extLst>
              <a:ext uri="{FF2B5EF4-FFF2-40B4-BE49-F238E27FC236}">
                <a16:creationId xmlns:a16="http://schemas.microsoft.com/office/drawing/2014/main" id="{188C3916-95B0-4280-9D40-BAC1C004B224}"/>
              </a:ext>
            </a:extLst>
          </p:cNvPr>
          <p:cNvSpPr/>
          <p:nvPr/>
        </p:nvSpPr>
        <p:spPr>
          <a:xfrm>
            <a:off x="2565649" y="2304393"/>
            <a:ext cx="2249219" cy="2249219"/>
          </a:xfrm>
          <a:prstGeom prst="ellipse">
            <a:avLst/>
          </a:prstGeom>
          <a:solidFill>
            <a:srgbClr val="54138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24" name="TextBox 23">
            <a:extLst>
              <a:ext uri="{FF2B5EF4-FFF2-40B4-BE49-F238E27FC236}">
                <a16:creationId xmlns:a16="http://schemas.microsoft.com/office/drawing/2014/main" id="{BB8A18AB-A03C-463E-813E-75F14ECE6502}"/>
              </a:ext>
            </a:extLst>
          </p:cNvPr>
          <p:cNvSpPr txBox="1"/>
          <p:nvPr/>
        </p:nvSpPr>
        <p:spPr>
          <a:xfrm>
            <a:off x="6021362" y="2835912"/>
            <a:ext cx="5384828" cy="1050288"/>
          </a:xfrm>
          <a:prstGeom prst="rect">
            <a:avLst/>
          </a:prstGeom>
          <a:noFill/>
        </p:spPr>
        <p:txBody>
          <a:bodyPr wrap="square" rtlCol="0">
            <a:spAutoFit/>
          </a:bodyPr>
          <a:lstStyle/>
          <a:p>
            <a:pPr algn="just">
              <a:spcBef>
                <a:spcPts val="300"/>
              </a:spcBef>
              <a:spcAft>
                <a:spcPts val="300"/>
              </a:spcAft>
              <a:buClr>
                <a:srgbClr val="128791"/>
              </a:buClr>
              <a:buSzPts val="1800"/>
              <a:buFont typeface="Arial" panose="020B0604020202020204" pitchFamily="34" charset="0"/>
              <a:buChar char="•"/>
            </a:pPr>
            <a:r>
              <a:rPr lang="en-US" sz="1200">
                <a:solidFill>
                  <a:schemeClr val="bg2">
                    <a:lumMod val="10000"/>
                  </a:schemeClr>
                </a:solidFill>
                <a:latin typeface="Montserrat" panose="00000500000000000000" pitchFamily="50" charset="0"/>
                <a:sym typeface="Arial"/>
              </a:rPr>
              <a:t> With the speed of urbanization, high-rise buildings sprout up rapidly</a:t>
            </a:r>
            <a:endParaRPr lang="en-US" sz="1200">
              <a:solidFill>
                <a:schemeClr val="bg2">
                  <a:lumMod val="10000"/>
                </a:schemeClr>
              </a:solidFill>
              <a:latin typeface="Montserrat" panose="00000500000000000000" pitchFamily="50" charset="0"/>
            </a:endParaRPr>
          </a:p>
          <a:p>
            <a:pPr algn="just">
              <a:spcBef>
                <a:spcPts val="300"/>
              </a:spcBef>
              <a:spcAft>
                <a:spcPts val="300"/>
              </a:spcAft>
              <a:buClr>
                <a:srgbClr val="128791"/>
              </a:buClr>
              <a:buSzPts val="1800"/>
              <a:buFont typeface="Arial" panose="020B0604020202020204" pitchFamily="34" charset="0"/>
              <a:buChar char="•"/>
            </a:pPr>
            <a:r>
              <a:rPr lang="en-US" sz="1200">
                <a:solidFill>
                  <a:schemeClr val="bg2">
                    <a:lumMod val="10000"/>
                  </a:schemeClr>
                </a:solidFill>
                <a:latin typeface="Montserrat" panose="00000500000000000000" pitchFamily="50" charset="0"/>
                <a:sym typeface="Arial"/>
              </a:rPr>
              <a:t> Elevator market in Vietnam is currently one of the potential markets</a:t>
            </a:r>
            <a:endParaRPr lang="en-US" sz="1200">
              <a:solidFill>
                <a:schemeClr val="bg2">
                  <a:lumMod val="10000"/>
                </a:schemeClr>
              </a:solidFill>
              <a:latin typeface="Montserrat" panose="00000500000000000000" pitchFamily="50" charset="0"/>
            </a:endParaRPr>
          </a:p>
          <a:p>
            <a:pPr algn="just"/>
            <a:endParaRPr lang="en-IN" sz="675">
              <a:solidFill>
                <a:schemeClr val="tx1">
                  <a:lumMod val="50000"/>
                  <a:lumOff val="50000"/>
                </a:schemeClr>
              </a:solidFill>
              <a:latin typeface="Montserrat Light" panose="00000400000000000000" pitchFamily="2" charset="0"/>
            </a:endParaRPr>
          </a:p>
        </p:txBody>
      </p:sp>
      <p:sp>
        <p:nvSpPr>
          <p:cNvPr id="33" name="TextBox 32">
            <a:extLst>
              <a:ext uri="{FF2B5EF4-FFF2-40B4-BE49-F238E27FC236}">
                <a16:creationId xmlns:a16="http://schemas.microsoft.com/office/drawing/2014/main" id="{AFD8B56A-9E36-42D9-8F18-BA45EBF3D2F9}"/>
              </a:ext>
            </a:extLst>
          </p:cNvPr>
          <p:cNvSpPr txBox="1"/>
          <p:nvPr/>
        </p:nvSpPr>
        <p:spPr>
          <a:xfrm>
            <a:off x="6021362" y="4102343"/>
            <a:ext cx="5384828" cy="1844351"/>
          </a:xfrm>
          <a:prstGeom prst="rect">
            <a:avLst/>
          </a:prstGeom>
          <a:noFill/>
        </p:spPr>
        <p:txBody>
          <a:bodyPr wrap="square" rtlCol="0">
            <a:spAutoFit/>
          </a:bodyPr>
          <a:lstStyle/>
          <a:p>
            <a:pPr algn="just">
              <a:lnSpc>
                <a:spcPct val="110000"/>
              </a:lnSpc>
              <a:spcBef>
                <a:spcPts val="300"/>
              </a:spcBef>
              <a:spcAft>
                <a:spcPts val="300"/>
              </a:spcAft>
              <a:buClr>
                <a:srgbClr val="128791"/>
              </a:buClr>
              <a:buSzPts val="1800"/>
              <a:buFont typeface="Arial" panose="020B0604020202020204" pitchFamily="34" charset="0"/>
              <a:buChar char="•"/>
            </a:pPr>
            <a:r>
              <a:rPr lang="en-US" sz="1400" dirty="0">
                <a:solidFill>
                  <a:schemeClr val="bg2">
                    <a:lumMod val="10000"/>
                  </a:schemeClr>
                </a:solidFill>
                <a:latin typeface="Montserrat" panose="00000500000000000000" pitchFamily="50" charset="0"/>
                <a:sym typeface="Arial"/>
              </a:rPr>
              <a:t> </a:t>
            </a:r>
            <a:r>
              <a:rPr lang="en-US" sz="1200" dirty="0">
                <a:solidFill>
                  <a:schemeClr val="bg2">
                    <a:lumMod val="10000"/>
                  </a:schemeClr>
                </a:solidFill>
                <a:latin typeface="Montserrat" panose="00000500000000000000" pitchFamily="50" charset="0"/>
              </a:rPr>
              <a:t>Investment in facilities for certification and testing activities is still limited </a:t>
            </a:r>
          </a:p>
          <a:p>
            <a:pPr algn="just">
              <a:lnSpc>
                <a:spcPct val="110000"/>
              </a:lnSpc>
              <a:spcBef>
                <a:spcPts val="300"/>
              </a:spcBef>
              <a:spcAft>
                <a:spcPts val="300"/>
              </a:spcAft>
              <a:buClr>
                <a:srgbClr val="128791"/>
              </a:buClr>
              <a:buSzPts val="1800"/>
              <a:buFont typeface="Arial" panose="020B0604020202020204" pitchFamily="34" charset="0"/>
              <a:buChar char="•"/>
            </a:pPr>
            <a:r>
              <a:rPr lang="en-US" sz="1200" dirty="0">
                <a:solidFill>
                  <a:schemeClr val="bg2">
                    <a:lumMod val="10000"/>
                  </a:schemeClr>
                </a:solidFill>
                <a:latin typeface="Montserrat" panose="00000500000000000000" pitchFamily="50" charset="0"/>
              </a:rPr>
              <a:t> Database on the elevator has not been interested in building, the data is only based on data reported from the organization through hard documents. </a:t>
            </a:r>
            <a:r>
              <a:rPr lang="en-US" sz="1200" dirty="0">
                <a:solidFill>
                  <a:schemeClr val="bg2">
                    <a:lumMod val="10000"/>
                  </a:schemeClr>
                </a:solidFill>
                <a:latin typeface="Montserrat" panose="00000500000000000000" pitchFamily="50" charset="0"/>
                <a:sym typeface="Arial"/>
              </a:rPr>
              <a:t> </a:t>
            </a:r>
          </a:p>
          <a:p>
            <a:pPr algn="just">
              <a:lnSpc>
                <a:spcPct val="110000"/>
              </a:lnSpc>
              <a:spcBef>
                <a:spcPts val="300"/>
              </a:spcBef>
              <a:spcAft>
                <a:spcPts val="300"/>
              </a:spcAft>
              <a:buClr>
                <a:srgbClr val="128791"/>
              </a:buClr>
              <a:buSzPts val="1800"/>
              <a:buFont typeface="Arial" panose="020B0604020202020204" pitchFamily="34" charset="0"/>
              <a:buChar char="•"/>
            </a:pPr>
            <a:r>
              <a:rPr lang="en-US" sz="1200" dirty="0">
                <a:solidFill>
                  <a:schemeClr val="bg2">
                    <a:lumMod val="10000"/>
                  </a:schemeClr>
                </a:solidFill>
                <a:latin typeface="Montserrat" panose="00000500000000000000" pitchFamily="50" charset="0"/>
                <a:sym typeface="Arial"/>
              </a:rPr>
              <a:t> Users are still not interested in the maintenance and routine maintenance of elevators</a:t>
            </a:r>
            <a:endParaRPr lang="en-US" sz="1200" b="1" dirty="0">
              <a:solidFill>
                <a:schemeClr val="bg2">
                  <a:lumMod val="10000"/>
                </a:schemeClr>
              </a:solidFill>
              <a:latin typeface="Montserrat" panose="00000500000000000000" pitchFamily="50" charset="0"/>
              <a:sym typeface="Arial"/>
            </a:endParaRPr>
          </a:p>
          <a:p>
            <a:pPr algn="just"/>
            <a:endParaRPr lang="en-IN" sz="675" dirty="0">
              <a:solidFill>
                <a:schemeClr val="tx1">
                  <a:lumMod val="50000"/>
                  <a:lumOff val="50000"/>
                </a:schemeClr>
              </a:solidFill>
              <a:latin typeface="Montserrat Light" panose="00000400000000000000" pitchFamily="2" charset="0"/>
            </a:endParaRPr>
          </a:p>
        </p:txBody>
      </p:sp>
      <p:sp>
        <p:nvSpPr>
          <p:cNvPr id="38" name="Oval 37">
            <a:extLst>
              <a:ext uri="{FF2B5EF4-FFF2-40B4-BE49-F238E27FC236}">
                <a16:creationId xmlns:a16="http://schemas.microsoft.com/office/drawing/2014/main" id="{551D1126-6897-4284-BE71-5BC0B907F299}"/>
              </a:ext>
            </a:extLst>
          </p:cNvPr>
          <p:cNvSpPr/>
          <p:nvPr/>
        </p:nvSpPr>
        <p:spPr>
          <a:xfrm>
            <a:off x="3857957" y="1028702"/>
            <a:ext cx="1104241" cy="1104241"/>
          </a:xfrm>
          <a:prstGeom prst="ellipse">
            <a:avLst/>
          </a:prstGeom>
          <a:solidFill>
            <a:srgbClr val="F1E9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39" name="TextBox 38">
            <a:extLst>
              <a:ext uri="{FF2B5EF4-FFF2-40B4-BE49-F238E27FC236}">
                <a16:creationId xmlns:a16="http://schemas.microsoft.com/office/drawing/2014/main" id="{35D9DE4A-9698-4435-91C3-98AFD29A3222}"/>
              </a:ext>
            </a:extLst>
          </p:cNvPr>
          <p:cNvSpPr txBox="1"/>
          <p:nvPr/>
        </p:nvSpPr>
        <p:spPr>
          <a:xfrm>
            <a:off x="4092188" y="1055451"/>
            <a:ext cx="2765813" cy="1015663"/>
          </a:xfrm>
          <a:prstGeom prst="rect">
            <a:avLst/>
          </a:prstGeom>
          <a:noFill/>
        </p:spPr>
        <p:txBody>
          <a:bodyPr wrap="square" rtlCol="0">
            <a:spAutoFit/>
          </a:bodyPr>
          <a:lstStyle/>
          <a:p>
            <a:r>
              <a:rPr lang="en-IN" sz="6000" b="1">
                <a:solidFill>
                  <a:srgbClr val="E4037E"/>
                </a:solidFill>
                <a:latin typeface="Montserrat" panose="00000500000000000000" pitchFamily="2" charset="0"/>
              </a:rPr>
              <a:t>C</a:t>
            </a:r>
            <a:r>
              <a:rPr lang="en-IN" sz="3600" b="1">
                <a:solidFill>
                  <a:srgbClr val="128791"/>
                </a:solidFill>
                <a:latin typeface="Montserrat" panose="00000500000000000000" pitchFamily="2" charset="0"/>
              </a:rPr>
              <a:t>URRENT</a:t>
            </a:r>
          </a:p>
        </p:txBody>
      </p:sp>
      <p:sp>
        <p:nvSpPr>
          <p:cNvPr id="40" name="TextBox 39">
            <a:extLst>
              <a:ext uri="{FF2B5EF4-FFF2-40B4-BE49-F238E27FC236}">
                <a16:creationId xmlns:a16="http://schemas.microsoft.com/office/drawing/2014/main" id="{F3B2CFEC-CCA4-4132-A93D-90E35316B75F}"/>
              </a:ext>
            </a:extLst>
          </p:cNvPr>
          <p:cNvSpPr txBox="1"/>
          <p:nvPr/>
        </p:nvSpPr>
        <p:spPr>
          <a:xfrm>
            <a:off x="4925199" y="1775481"/>
            <a:ext cx="2249219" cy="523220"/>
          </a:xfrm>
          <a:prstGeom prst="rect">
            <a:avLst/>
          </a:prstGeom>
          <a:noFill/>
        </p:spPr>
        <p:txBody>
          <a:bodyPr wrap="square" rtlCol="0">
            <a:spAutoFit/>
          </a:bodyPr>
          <a:lstStyle/>
          <a:p>
            <a:r>
              <a:rPr lang="en-IN" sz="2800" kern="1500" spc="260">
                <a:solidFill>
                  <a:schemeClr val="bg1">
                    <a:lumMod val="95000"/>
                  </a:schemeClr>
                </a:solidFill>
                <a:latin typeface="Montserrat" panose="00000500000000000000" pitchFamily="2" charset="0"/>
              </a:rPr>
              <a:t>Status</a:t>
            </a:r>
          </a:p>
        </p:txBody>
      </p:sp>
      <p:sp>
        <p:nvSpPr>
          <p:cNvPr id="42" name="Rectangle 41">
            <a:extLst>
              <a:ext uri="{FF2B5EF4-FFF2-40B4-BE49-F238E27FC236}">
                <a16:creationId xmlns:a16="http://schemas.microsoft.com/office/drawing/2014/main" id="{A5B6C6D7-9C20-4F45-83AC-6F9866C95F7B}"/>
              </a:ext>
            </a:extLst>
          </p:cNvPr>
          <p:cNvSpPr/>
          <p:nvPr/>
        </p:nvSpPr>
        <p:spPr>
          <a:xfrm flipV="1">
            <a:off x="11406189" y="930447"/>
            <a:ext cx="785811" cy="64060"/>
          </a:xfrm>
          <a:prstGeom prst="rect">
            <a:avLst/>
          </a:prstGeom>
          <a:gradFill>
            <a:gsLst>
              <a:gs pos="0">
                <a:srgbClr val="128791"/>
              </a:gs>
              <a:gs pos="77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1" name="Rectangle 50">
            <a:extLst>
              <a:ext uri="{FF2B5EF4-FFF2-40B4-BE49-F238E27FC236}">
                <a16:creationId xmlns:a16="http://schemas.microsoft.com/office/drawing/2014/main" id="{1BCAA22D-A23F-407C-AD66-E39037B5958A}"/>
              </a:ext>
            </a:extLst>
          </p:cNvPr>
          <p:cNvSpPr/>
          <p:nvPr/>
        </p:nvSpPr>
        <p:spPr>
          <a:xfrm flipV="1">
            <a:off x="4045744" y="5909470"/>
            <a:ext cx="8146256" cy="64063"/>
          </a:xfrm>
          <a:prstGeom prst="rect">
            <a:avLst/>
          </a:prstGeom>
          <a:gradFill flip="none" rotWithShape="1">
            <a:gsLst>
              <a:gs pos="100000">
                <a:srgbClr val="F1E9DA"/>
              </a:gs>
              <a:gs pos="0">
                <a:srgbClr val="12879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grpSp>
        <p:nvGrpSpPr>
          <p:cNvPr id="8" name="Group 7">
            <a:extLst>
              <a:ext uri="{FF2B5EF4-FFF2-40B4-BE49-F238E27FC236}">
                <a16:creationId xmlns:a16="http://schemas.microsoft.com/office/drawing/2014/main" id="{74232F96-9EEF-4734-9386-CE9CCCF22C2E}"/>
              </a:ext>
            </a:extLst>
          </p:cNvPr>
          <p:cNvGrpSpPr/>
          <p:nvPr/>
        </p:nvGrpSpPr>
        <p:grpSpPr>
          <a:xfrm>
            <a:off x="6049808" y="2374983"/>
            <a:ext cx="2865013" cy="380583"/>
            <a:chOff x="4536996" y="2557690"/>
            <a:chExt cx="2233010" cy="380582"/>
          </a:xfrm>
        </p:grpSpPr>
        <p:sp>
          <p:nvSpPr>
            <p:cNvPr id="23" name="TextBox 22">
              <a:extLst>
                <a:ext uri="{FF2B5EF4-FFF2-40B4-BE49-F238E27FC236}">
                  <a16:creationId xmlns:a16="http://schemas.microsoft.com/office/drawing/2014/main" id="{A5FAD754-5188-403F-B1EE-DA77D9B879A2}"/>
                </a:ext>
              </a:extLst>
            </p:cNvPr>
            <p:cNvSpPr txBox="1"/>
            <p:nvPr/>
          </p:nvSpPr>
          <p:spPr>
            <a:xfrm>
              <a:off x="4860022" y="2557690"/>
              <a:ext cx="1909984" cy="300209"/>
            </a:xfrm>
            <a:prstGeom prst="rect">
              <a:avLst/>
            </a:prstGeom>
            <a:noFill/>
          </p:spPr>
          <p:txBody>
            <a:bodyPr wrap="square" rtlCol="0">
              <a:spAutoFit/>
            </a:bodyPr>
            <a:lstStyle/>
            <a:p>
              <a:r>
                <a:rPr lang="en-US" sz="1351" b="1" spc="225">
                  <a:solidFill>
                    <a:schemeClr val="bg1">
                      <a:lumMod val="95000"/>
                    </a:schemeClr>
                  </a:solidFill>
                  <a:latin typeface="Montserrat" panose="00000500000000000000" pitchFamily="2" charset="0"/>
                  <a:sym typeface="Arial"/>
                </a:rPr>
                <a:t>Advantages</a:t>
              </a:r>
            </a:p>
          </p:txBody>
        </p:sp>
        <p:pic>
          <p:nvPicPr>
            <p:cNvPr id="5" name="Picture 4" descr="Icon&#10;&#10;Description automatically generated">
              <a:extLst>
                <a:ext uri="{FF2B5EF4-FFF2-40B4-BE49-F238E27FC236}">
                  <a16:creationId xmlns:a16="http://schemas.microsoft.com/office/drawing/2014/main" id="{5DD22E33-E5F2-497D-8CAA-2A4F3AB338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996" y="2604041"/>
              <a:ext cx="285019" cy="334231"/>
            </a:xfrm>
            <a:prstGeom prst="rect">
              <a:avLst/>
            </a:prstGeom>
          </p:spPr>
        </p:pic>
      </p:grpSp>
      <p:grpSp>
        <p:nvGrpSpPr>
          <p:cNvPr id="9" name="Group 8">
            <a:extLst>
              <a:ext uri="{FF2B5EF4-FFF2-40B4-BE49-F238E27FC236}">
                <a16:creationId xmlns:a16="http://schemas.microsoft.com/office/drawing/2014/main" id="{7A4F329C-7A6F-45E8-AA06-50042947C0BD}"/>
              </a:ext>
            </a:extLst>
          </p:cNvPr>
          <p:cNvGrpSpPr/>
          <p:nvPr/>
        </p:nvGrpSpPr>
        <p:grpSpPr>
          <a:xfrm>
            <a:off x="6049808" y="3659880"/>
            <a:ext cx="3671757" cy="531120"/>
            <a:chOff x="4509348" y="4026192"/>
            <a:chExt cx="3671757" cy="531120"/>
          </a:xfrm>
        </p:grpSpPr>
        <p:sp>
          <p:nvSpPr>
            <p:cNvPr id="32" name="TextBox 31">
              <a:extLst>
                <a:ext uri="{FF2B5EF4-FFF2-40B4-BE49-F238E27FC236}">
                  <a16:creationId xmlns:a16="http://schemas.microsoft.com/office/drawing/2014/main" id="{1994D93C-026B-461B-9C59-11C1499BF4D3}"/>
                </a:ext>
              </a:extLst>
            </p:cNvPr>
            <p:cNvSpPr txBox="1"/>
            <p:nvPr/>
          </p:nvSpPr>
          <p:spPr>
            <a:xfrm>
              <a:off x="4975721" y="4111045"/>
              <a:ext cx="3205384" cy="300210"/>
            </a:xfrm>
            <a:prstGeom prst="rect">
              <a:avLst/>
            </a:prstGeom>
            <a:noFill/>
          </p:spPr>
          <p:txBody>
            <a:bodyPr wrap="square" rtlCol="0">
              <a:spAutoFit/>
            </a:bodyPr>
            <a:lstStyle/>
            <a:p>
              <a:r>
                <a:rPr lang="en-US" sz="1351" b="1" spc="225">
                  <a:solidFill>
                    <a:schemeClr val="bg1">
                      <a:lumMod val="95000"/>
                    </a:schemeClr>
                  </a:solidFill>
                  <a:latin typeface="Montserrat" panose="00000500000000000000" pitchFamily="2" charset="0"/>
                  <a:sym typeface="Arial"/>
                </a:rPr>
                <a:t>Dis-Advantages</a:t>
              </a:r>
              <a:endParaRPr lang="en-IN" sz="1351" b="1" spc="225">
                <a:solidFill>
                  <a:schemeClr val="bg1">
                    <a:lumMod val="95000"/>
                  </a:schemeClr>
                </a:solidFill>
                <a:latin typeface="Montserrat" panose="00000500000000000000" pitchFamily="2" charset="0"/>
              </a:endParaRPr>
            </a:p>
          </p:txBody>
        </p:sp>
        <p:pic>
          <p:nvPicPr>
            <p:cNvPr id="7" name="Picture 6" descr="Icon&#10;&#10;Description automatically generated">
              <a:extLst>
                <a:ext uri="{FF2B5EF4-FFF2-40B4-BE49-F238E27FC236}">
                  <a16:creationId xmlns:a16="http://schemas.microsoft.com/office/drawing/2014/main" id="{ED357A56-4946-4901-9154-4893639DAD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4026192"/>
              <a:ext cx="409751" cy="531120"/>
            </a:xfrm>
            <a:prstGeom prst="rect">
              <a:avLst/>
            </a:prstGeom>
          </p:spPr>
        </p:pic>
      </p:grpSp>
    </p:spTree>
    <p:extLst>
      <p:ext uri="{BB962C8B-B14F-4D97-AF65-F5344CB8AC3E}">
        <p14:creationId xmlns:p14="http://schemas.microsoft.com/office/powerpoint/2010/main" val="2705216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28791"/>
            </a:gs>
            <a:gs pos="88000">
              <a:schemeClr val="bg2"/>
            </a:gs>
          </a:gsLst>
          <a:lin ang="6000000" scaled="0"/>
          <a:tileRect/>
        </a:gradFill>
        <a:effectLst/>
      </p:bgPr>
    </p:bg>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0097931-947A-4075-A635-B04DE93D6558}"/>
              </a:ext>
            </a:extLst>
          </p:cNvPr>
          <p:cNvSpPr/>
          <p:nvPr/>
        </p:nvSpPr>
        <p:spPr>
          <a:xfrm rot="10800000">
            <a:off x="2055339" y="3348982"/>
            <a:ext cx="8509264" cy="2720951"/>
          </a:xfrm>
          <a:custGeom>
            <a:avLst/>
            <a:gdLst>
              <a:gd name="connsiteX0" fmla="*/ 0 w 561474"/>
              <a:gd name="connsiteY0" fmla="*/ 7900737 h 7900737"/>
              <a:gd name="connsiteX1" fmla="*/ 280737 w 561474"/>
              <a:gd name="connsiteY1" fmla="*/ 0 h 7900737"/>
              <a:gd name="connsiteX2" fmla="*/ 561474 w 561474"/>
              <a:gd name="connsiteY2" fmla="*/ 7900737 h 7900737"/>
              <a:gd name="connsiteX3" fmla="*/ 0 w 561474"/>
              <a:gd name="connsiteY3" fmla="*/ 7900737 h 7900737"/>
              <a:gd name="connsiteX0" fmla="*/ 9135979 w 9697453"/>
              <a:gd name="connsiteY0" fmla="*/ 5125453 h 5125453"/>
              <a:gd name="connsiteX1" fmla="*/ 0 w 9697453"/>
              <a:gd name="connsiteY1" fmla="*/ 0 h 5125453"/>
              <a:gd name="connsiteX2" fmla="*/ 9697453 w 9697453"/>
              <a:gd name="connsiteY2" fmla="*/ 5125453 h 5125453"/>
              <a:gd name="connsiteX3" fmla="*/ 9135979 w 9697453"/>
              <a:gd name="connsiteY3" fmla="*/ 5125453 h 5125453"/>
              <a:gd name="connsiteX0" fmla="*/ 9152022 w 9713496"/>
              <a:gd name="connsiteY0" fmla="*/ 4371474 h 4371474"/>
              <a:gd name="connsiteX1" fmla="*/ 0 w 9713496"/>
              <a:gd name="connsiteY1" fmla="*/ 0 h 4371474"/>
              <a:gd name="connsiteX2" fmla="*/ 9713496 w 9713496"/>
              <a:gd name="connsiteY2" fmla="*/ 4371474 h 4371474"/>
              <a:gd name="connsiteX3" fmla="*/ 9152022 w 9713496"/>
              <a:gd name="connsiteY3" fmla="*/ 4371474 h 4371474"/>
              <a:gd name="connsiteX0" fmla="*/ 10563728 w 11125202"/>
              <a:gd name="connsiteY0" fmla="*/ 3585411 h 3585411"/>
              <a:gd name="connsiteX1" fmla="*/ 0 w 11125202"/>
              <a:gd name="connsiteY1" fmla="*/ 0 h 3585411"/>
              <a:gd name="connsiteX2" fmla="*/ 11125202 w 11125202"/>
              <a:gd name="connsiteY2" fmla="*/ 3585411 h 3585411"/>
              <a:gd name="connsiteX3" fmla="*/ 10563728 w 11125202"/>
              <a:gd name="connsiteY3" fmla="*/ 3585411 h 3585411"/>
              <a:gd name="connsiteX0" fmla="*/ 10066423 w 11125202"/>
              <a:gd name="connsiteY0" fmla="*/ 3601453 h 3601453"/>
              <a:gd name="connsiteX1" fmla="*/ 0 w 11125202"/>
              <a:gd name="connsiteY1" fmla="*/ 0 h 3601453"/>
              <a:gd name="connsiteX2" fmla="*/ 11125202 w 11125202"/>
              <a:gd name="connsiteY2" fmla="*/ 3585411 h 3601453"/>
              <a:gd name="connsiteX3" fmla="*/ 10066423 w 11125202"/>
              <a:gd name="connsiteY3" fmla="*/ 3601453 h 3601453"/>
            </a:gdLst>
            <a:ahLst/>
            <a:cxnLst>
              <a:cxn ang="0">
                <a:pos x="connsiteX0" y="connsiteY0"/>
              </a:cxn>
              <a:cxn ang="0">
                <a:pos x="connsiteX1" y="connsiteY1"/>
              </a:cxn>
              <a:cxn ang="0">
                <a:pos x="connsiteX2" y="connsiteY2"/>
              </a:cxn>
              <a:cxn ang="0">
                <a:pos x="connsiteX3" y="connsiteY3"/>
              </a:cxn>
            </a:cxnLst>
            <a:rect l="l" t="t" r="r" b="b"/>
            <a:pathLst>
              <a:path w="11125202" h="3601453">
                <a:moveTo>
                  <a:pt x="10066423" y="3601453"/>
                </a:moveTo>
                <a:lnTo>
                  <a:pt x="0" y="0"/>
                </a:lnTo>
                <a:lnTo>
                  <a:pt x="11125202" y="3585411"/>
                </a:lnTo>
                <a:lnTo>
                  <a:pt x="10066423" y="360145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7" name="Group 6">
            <a:extLst>
              <a:ext uri="{FF2B5EF4-FFF2-40B4-BE49-F238E27FC236}">
                <a16:creationId xmlns:a16="http://schemas.microsoft.com/office/drawing/2014/main" id="{218E3C79-FFFA-4B34-9A9D-1E87A321A783}"/>
              </a:ext>
            </a:extLst>
          </p:cNvPr>
          <p:cNvGrpSpPr/>
          <p:nvPr/>
        </p:nvGrpSpPr>
        <p:grpSpPr>
          <a:xfrm>
            <a:off x="2280889" y="692607"/>
            <a:ext cx="1573985" cy="2966859"/>
            <a:chOff x="756886" y="692607"/>
            <a:chExt cx="1573985" cy="2966858"/>
          </a:xfrm>
        </p:grpSpPr>
        <p:sp>
          <p:nvSpPr>
            <p:cNvPr id="46" name="Oval 45">
              <a:extLst>
                <a:ext uri="{FF2B5EF4-FFF2-40B4-BE49-F238E27FC236}">
                  <a16:creationId xmlns:a16="http://schemas.microsoft.com/office/drawing/2014/main" id="{D7DBDF16-80F5-43D7-A1C5-1BCD79339053}"/>
                </a:ext>
              </a:extLst>
            </p:cNvPr>
            <p:cNvSpPr/>
            <p:nvPr/>
          </p:nvSpPr>
          <p:spPr>
            <a:xfrm>
              <a:off x="1171204" y="3324387"/>
              <a:ext cx="210554" cy="258679"/>
            </a:xfrm>
            <a:prstGeom prst="ellipse">
              <a:avLst/>
            </a:prstGeom>
            <a:solidFill>
              <a:schemeClr val="bg1">
                <a:lumMod val="50000"/>
              </a:schemeClr>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47" name="Oval 46">
              <a:extLst>
                <a:ext uri="{FF2B5EF4-FFF2-40B4-BE49-F238E27FC236}">
                  <a16:creationId xmlns:a16="http://schemas.microsoft.com/office/drawing/2014/main" id="{24B05CD3-1E24-4B5D-A1D3-CA30376C7F84}"/>
                </a:ext>
              </a:extLst>
            </p:cNvPr>
            <p:cNvSpPr/>
            <p:nvPr/>
          </p:nvSpPr>
          <p:spPr>
            <a:xfrm>
              <a:off x="1070970" y="3247985"/>
              <a:ext cx="411480" cy="411480"/>
            </a:xfrm>
            <a:prstGeom prst="ellipse">
              <a:avLst/>
            </a:prstGeom>
            <a:noFill/>
            <a:ln w="38100">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48" name="Rectangle 47">
              <a:extLst>
                <a:ext uri="{FF2B5EF4-FFF2-40B4-BE49-F238E27FC236}">
                  <a16:creationId xmlns:a16="http://schemas.microsoft.com/office/drawing/2014/main" id="{9C49723C-5265-4D6A-9D35-1F4351E2FA57}"/>
                </a:ext>
              </a:extLst>
            </p:cNvPr>
            <p:cNvSpPr/>
            <p:nvPr/>
          </p:nvSpPr>
          <p:spPr>
            <a:xfrm>
              <a:off x="1280438" y="2001097"/>
              <a:ext cx="6858" cy="14401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49" name="Oval 48">
              <a:extLst>
                <a:ext uri="{FF2B5EF4-FFF2-40B4-BE49-F238E27FC236}">
                  <a16:creationId xmlns:a16="http://schemas.microsoft.com/office/drawing/2014/main" id="{E7A39332-7F29-4A99-BFBD-46ED28C69855}"/>
                </a:ext>
              </a:extLst>
            </p:cNvPr>
            <p:cNvSpPr/>
            <p:nvPr/>
          </p:nvSpPr>
          <p:spPr>
            <a:xfrm rot="4518138">
              <a:off x="1433731" y="3222346"/>
              <a:ext cx="13716" cy="347443"/>
            </a:xfrm>
            <a:prstGeom prst="ellipse">
              <a:avLst/>
            </a:prstGeom>
            <a:gradFill>
              <a:gsLst>
                <a:gs pos="67000">
                  <a:srgbClr val="BDBDBD"/>
                </a:gs>
                <a:gs pos="0">
                  <a:schemeClr val="bg1">
                    <a:alpha val="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4" name="Group 3">
              <a:extLst>
                <a:ext uri="{FF2B5EF4-FFF2-40B4-BE49-F238E27FC236}">
                  <a16:creationId xmlns:a16="http://schemas.microsoft.com/office/drawing/2014/main" id="{D095FEA9-3F5B-4F40-A43C-114909194327}"/>
                </a:ext>
              </a:extLst>
            </p:cNvPr>
            <p:cNvGrpSpPr/>
            <p:nvPr/>
          </p:nvGrpSpPr>
          <p:grpSpPr>
            <a:xfrm>
              <a:off x="756886" y="692607"/>
              <a:ext cx="1573985" cy="1166085"/>
              <a:chOff x="756886" y="692607"/>
              <a:chExt cx="1573985" cy="1166085"/>
            </a:xfrm>
          </p:grpSpPr>
          <p:sp>
            <p:nvSpPr>
              <p:cNvPr id="51" name="TextBox 50">
                <a:extLst>
                  <a:ext uri="{FF2B5EF4-FFF2-40B4-BE49-F238E27FC236}">
                    <a16:creationId xmlns:a16="http://schemas.microsoft.com/office/drawing/2014/main" id="{B327CA7D-0475-47DF-86BF-50DC719768B0}"/>
                  </a:ext>
                </a:extLst>
              </p:cNvPr>
              <p:cNvSpPr txBox="1"/>
              <p:nvPr/>
            </p:nvSpPr>
            <p:spPr>
              <a:xfrm>
                <a:off x="756887" y="960966"/>
                <a:ext cx="737702" cy="415498"/>
              </a:xfrm>
              <a:prstGeom prst="rect">
                <a:avLst/>
              </a:prstGeom>
              <a:noFill/>
            </p:spPr>
            <p:txBody>
              <a:bodyPr wrap="none" rtlCol="0">
                <a:spAutoFit/>
              </a:bodyPr>
              <a:lstStyle/>
              <a:p>
                <a:pPr defTabSz="685783">
                  <a:defRPr/>
                </a:pPr>
                <a:r>
                  <a:rPr lang="en-US" sz="2100" b="1">
                    <a:solidFill>
                      <a:schemeClr val="tx1">
                        <a:lumMod val="95000"/>
                        <a:lumOff val="5000"/>
                      </a:schemeClr>
                    </a:solidFill>
                    <a:latin typeface="Montserrat" panose="00000500000000000000" pitchFamily="50" charset="0"/>
                  </a:rPr>
                  <a:t>2011</a:t>
                </a:r>
              </a:p>
            </p:txBody>
          </p:sp>
          <p:sp>
            <p:nvSpPr>
              <p:cNvPr id="52" name="TextBox 51">
                <a:extLst>
                  <a:ext uri="{FF2B5EF4-FFF2-40B4-BE49-F238E27FC236}">
                    <a16:creationId xmlns:a16="http://schemas.microsoft.com/office/drawing/2014/main" id="{8ADDD8F7-3595-4FAB-A946-9F80B419A8D0}"/>
                  </a:ext>
                </a:extLst>
              </p:cNvPr>
              <p:cNvSpPr txBox="1"/>
              <p:nvPr/>
            </p:nvSpPr>
            <p:spPr>
              <a:xfrm>
                <a:off x="756887" y="1240449"/>
                <a:ext cx="712054" cy="230832"/>
              </a:xfrm>
              <a:prstGeom prst="rect">
                <a:avLst/>
              </a:prstGeom>
              <a:noFill/>
            </p:spPr>
            <p:txBody>
              <a:bodyPr wrap="none" rtlCol="0">
                <a:spAutoFit/>
              </a:bodyPr>
              <a:lstStyle/>
              <a:p>
                <a:pPr defTabSz="685783">
                  <a:defRPr/>
                </a:pPr>
                <a:r>
                  <a:rPr lang="en-US" sz="900">
                    <a:solidFill>
                      <a:schemeClr val="tx1">
                        <a:lumMod val="95000"/>
                        <a:lumOff val="5000"/>
                      </a:schemeClr>
                    </a:solidFill>
                    <a:latin typeface="Montserrat" panose="00000500000000000000" pitchFamily="50" charset="0"/>
                  </a:rPr>
                  <a:t>QCVN 02</a:t>
                </a:r>
              </a:p>
            </p:txBody>
          </p:sp>
          <p:sp>
            <p:nvSpPr>
              <p:cNvPr id="53" name="TextBox 52">
                <a:extLst>
                  <a:ext uri="{FF2B5EF4-FFF2-40B4-BE49-F238E27FC236}">
                    <a16:creationId xmlns:a16="http://schemas.microsoft.com/office/drawing/2014/main" id="{068320BE-DC64-4E61-8885-656F0B58CB90}"/>
                  </a:ext>
                </a:extLst>
              </p:cNvPr>
              <p:cNvSpPr txBox="1"/>
              <p:nvPr/>
            </p:nvSpPr>
            <p:spPr>
              <a:xfrm>
                <a:off x="756886" y="1397027"/>
                <a:ext cx="1573985" cy="461665"/>
              </a:xfrm>
              <a:prstGeom prst="rect">
                <a:avLst/>
              </a:prstGeom>
              <a:noFill/>
            </p:spPr>
            <p:txBody>
              <a:bodyPr wrap="square" rtlCol="0">
                <a:spAutoFit/>
              </a:bodyPr>
              <a:lstStyle/>
              <a:p>
                <a:pPr algn="just" defTabSz="685783">
                  <a:defRPr/>
                </a:pPr>
                <a:r>
                  <a:rPr lang="en-US" sz="800">
                    <a:solidFill>
                      <a:schemeClr val="tx1">
                        <a:lumMod val="85000"/>
                        <a:lumOff val="15000"/>
                      </a:schemeClr>
                    </a:solidFill>
                    <a:latin typeface="Montserrat" panose="00000500000000000000" pitchFamily="50" charset="0"/>
                  </a:rPr>
                  <a:t>National technical regulation on safe work for </a:t>
                </a:r>
                <a:r>
                  <a:rPr lang="en-US" sz="800" b="1">
                    <a:solidFill>
                      <a:schemeClr val="tx1">
                        <a:lumMod val="85000"/>
                        <a:lumOff val="15000"/>
                      </a:schemeClr>
                    </a:solidFill>
                    <a:latin typeface="Montserrat" panose="00000500000000000000" pitchFamily="50" charset="0"/>
                  </a:rPr>
                  <a:t>electric lift </a:t>
                </a:r>
              </a:p>
            </p:txBody>
          </p:sp>
          <p:pic>
            <p:nvPicPr>
              <p:cNvPr id="1026" name="Picture 2" descr="Tủ điện điều khiển thang máy tích hợp thông minh - Bientanbaotoan - Nhà  cung cấp, thiết kế và lắp đặt tủ điện chuyên nghiệp, các loại Biến tần Công  nghiệp">
                <a:extLst>
                  <a:ext uri="{FF2B5EF4-FFF2-40B4-BE49-F238E27FC236}">
                    <a16:creationId xmlns:a16="http://schemas.microsoft.com/office/drawing/2014/main" id="{6E8D8848-BCA4-44CD-A097-6A7D3252F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439" y="692607"/>
                <a:ext cx="870174" cy="69837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 name="Group 55">
            <a:extLst>
              <a:ext uri="{FF2B5EF4-FFF2-40B4-BE49-F238E27FC236}">
                <a16:creationId xmlns:a16="http://schemas.microsoft.com/office/drawing/2014/main" id="{B86D2DCC-1AB9-451F-990D-40F2AB79FD21}"/>
              </a:ext>
            </a:extLst>
          </p:cNvPr>
          <p:cNvGrpSpPr/>
          <p:nvPr/>
        </p:nvGrpSpPr>
        <p:grpSpPr>
          <a:xfrm>
            <a:off x="3826950" y="1684099"/>
            <a:ext cx="1573985" cy="2542488"/>
            <a:chOff x="2302948" y="1684098"/>
            <a:chExt cx="1573985" cy="2542488"/>
          </a:xfrm>
        </p:grpSpPr>
        <p:sp>
          <p:nvSpPr>
            <p:cNvPr id="36" name="Oval 35">
              <a:extLst>
                <a:ext uri="{FF2B5EF4-FFF2-40B4-BE49-F238E27FC236}">
                  <a16:creationId xmlns:a16="http://schemas.microsoft.com/office/drawing/2014/main" id="{A8172ABD-0473-45E8-929F-76197D5A0C19}"/>
                </a:ext>
              </a:extLst>
            </p:cNvPr>
            <p:cNvSpPr/>
            <p:nvPr/>
          </p:nvSpPr>
          <p:spPr>
            <a:xfrm>
              <a:off x="2717266" y="3854577"/>
              <a:ext cx="210554" cy="258679"/>
            </a:xfrm>
            <a:prstGeom prst="ellipse">
              <a:avLst/>
            </a:prstGeom>
            <a:solidFill>
              <a:srgbClr val="00B0F0"/>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37" name="Oval 36">
              <a:extLst>
                <a:ext uri="{FF2B5EF4-FFF2-40B4-BE49-F238E27FC236}">
                  <a16:creationId xmlns:a16="http://schemas.microsoft.com/office/drawing/2014/main" id="{E7AD1E05-8B51-45CB-A336-AB4E52883499}"/>
                </a:ext>
              </a:extLst>
            </p:cNvPr>
            <p:cNvSpPr/>
            <p:nvPr/>
          </p:nvSpPr>
          <p:spPr>
            <a:xfrm>
              <a:off x="2564277" y="3746526"/>
              <a:ext cx="480060" cy="480060"/>
            </a:xfrm>
            <a:prstGeom prst="ellipse">
              <a:avLst/>
            </a:prstGeom>
            <a:noFill/>
            <a:ln w="38100">
              <a:solidFill>
                <a:srgbClr val="00B0F0"/>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38" name="Rectangle 37">
              <a:extLst>
                <a:ext uri="{FF2B5EF4-FFF2-40B4-BE49-F238E27FC236}">
                  <a16:creationId xmlns:a16="http://schemas.microsoft.com/office/drawing/2014/main" id="{8C518709-B622-469B-A19A-E5BC4ED41046}"/>
                </a:ext>
              </a:extLst>
            </p:cNvPr>
            <p:cNvSpPr/>
            <p:nvPr/>
          </p:nvSpPr>
          <p:spPr>
            <a:xfrm>
              <a:off x="2803591" y="2945976"/>
              <a:ext cx="20574"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39" name="Oval 38">
              <a:extLst>
                <a:ext uri="{FF2B5EF4-FFF2-40B4-BE49-F238E27FC236}">
                  <a16:creationId xmlns:a16="http://schemas.microsoft.com/office/drawing/2014/main" id="{508B68C9-E5EA-4E7E-8DDB-BFFA9164E6D8}"/>
                </a:ext>
              </a:extLst>
            </p:cNvPr>
            <p:cNvSpPr/>
            <p:nvPr/>
          </p:nvSpPr>
          <p:spPr>
            <a:xfrm rot="4518138">
              <a:off x="2973557" y="3751896"/>
              <a:ext cx="20574" cy="328120"/>
            </a:xfrm>
            <a:prstGeom prst="ellipse">
              <a:avLst/>
            </a:prstGeom>
            <a:gradFill>
              <a:gsLst>
                <a:gs pos="67000">
                  <a:srgbClr val="BDBDBD"/>
                </a:gs>
                <a:gs pos="0">
                  <a:schemeClr val="bg1">
                    <a:alpha val="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55" name="Group 54">
              <a:extLst>
                <a:ext uri="{FF2B5EF4-FFF2-40B4-BE49-F238E27FC236}">
                  <a16:creationId xmlns:a16="http://schemas.microsoft.com/office/drawing/2014/main" id="{CAC4F9ED-C1E7-4908-85B6-A95F017DCD1F}"/>
                </a:ext>
              </a:extLst>
            </p:cNvPr>
            <p:cNvGrpSpPr/>
            <p:nvPr/>
          </p:nvGrpSpPr>
          <p:grpSpPr>
            <a:xfrm>
              <a:off x="2302948" y="1684098"/>
              <a:ext cx="1573985" cy="1116268"/>
              <a:chOff x="2302948" y="1684098"/>
              <a:chExt cx="1573985" cy="1116268"/>
            </a:xfrm>
          </p:grpSpPr>
          <p:sp>
            <p:nvSpPr>
              <p:cNvPr id="41" name="TextBox 40">
                <a:extLst>
                  <a:ext uri="{FF2B5EF4-FFF2-40B4-BE49-F238E27FC236}">
                    <a16:creationId xmlns:a16="http://schemas.microsoft.com/office/drawing/2014/main" id="{AD5593B3-4D03-4B81-820A-E4959D78278D}"/>
                  </a:ext>
                </a:extLst>
              </p:cNvPr>
              <p:cNvSpPr txBox="1"/>
              <p:nvPr/>
            </p:nvSpPr>
            <p:spPr>
              <a:xfrm>
                <a:off x="2302949" y="1902641"/>
                <a:ext cx="763351" cy="400110"/>
              </a:xfrm>
              <a:prstGeom prst="rect">
                <a:avLst/>
              </a:prstGeom>
              <a:noFill/>
            </p:spPr>
            <p:txBody>
              <a:bodyPr wrap="none" rtlCol="0">
                <a:spAutoFit/>
              </a:bodyPr>
              <a:lstStyle/>
              <a:p>
                <a:pPr defTabSz="685783">
                  <a:defRPr/>
                </a:pPr>
                <a:r>
                  <a:rPr lang="en-US" sz="2000" b="1">
                    <a:solidFill>
                      <a:schemeClr val="accent5">
                        <a:lumMod val="75000"/>
                      </a:schemeClr>
                    </a:solidFill>
                    <a:latin typeface="Montserrat" panose="00000500000000000000" pitchFamily="50" charset="0"/>
                  </a:rPr>
                  <a:t>2013</a:t>
                </a:r>
              </a:p>
            </p:txBody>
          </p:sp>
          <p:sp>
            <p:nvSpPr>
              <p:cNvPr id="42" name="TextBox 41">
                <a:extLst>
                  <a:ext uri="{FF2B5EF4-FFF2-40B4-BE49-F238E27FC236}">
                    <a16:creationId xmlns:a16="http://schemas.microsoft.com/office/drawing/2014/main" id="{8AF99B2D-A3EA-4686-B055-CB50024E9709}"/>
                  </a:ext>
                </a:extLst>
              </p:cNvPr>
              <p:cNvSpPr txBox="1"/>
              <p:nvPr/>
            </p:nvSpPr>
            <p:spPr>
              <a:xfrm>
                <a:off x="2302949" y="2182123"/>
                <a:ext cx="684803" cy="230832"/>
              </a:xfrm>
              <a:prstGeom prst="rect">
                <a:avLst/>
              </a:prstGeom>
              <a:noFill/>
            </p:spPr>
            <p:txBody>
              <a:bodyPr wrap="none" rtlCol="0">
                <a:spAutoFit/>
              </a:bodyPr>
              <a:lstStyle/>
              <a:p>
                <a:pPr defTabSz="685783">
                  <a:defRPr/>
                </a:pPr>
                <a:r>
                  <a:rPr lang="en-US" sz="900">
                    <a:solidFill>
                      <a:schemeClr val="accent5">
                        <a:lumMod val="75000"/>
                      </a:schemeClr>
                    </a:solidFill>
                    <a:latin typeface="Montserrat" panose="00000500000000000000" pitchFamily="50" charset="0"/>
                  </a:rPr>
                  <a:t>QCVN 18</a:t>
                </a:r>
              </a:p>
            </p:txBody>
          </p:sp>
          <p:sp>
            <p:nvSpPr>
              <p:cNvPr id="43" name="TextBox 42">
                <a:extLst>
                  <a:ext uri="{FF2B5EF4-FFF2-40B4-BE49-F238E27FC236}">
                    <a16:creationId xmlns:a16="http://schemas.microsoft.com/office/drawing/2014/main" id="{FC77509C-FC52-463F-8489-4DB30FDE7C19}"/>
                  </a:ext>
                </a:extLst>
              </p:cNvPr>
              <p:cNvSpPr txBox="1"/>
              <p:nvPr/>
            </p:nvSpPr>
            <p:spPr>
              <a:xfrm>
                <a:off x="2302948" y="2338701"/>
                <a:ext cx="1573985" cy="461665"/>
              </a:xfrm>
              <a:prstGeom prst="rect">
                <a:avLst/>
              </a:prstGeom>
              <a:noFill/>
            </p:spPr>
            <p:txBody>
              <a:bodyPr wrap="square" rtlCol="0">
                <a:spAutoFit/>
              </a:bodyPr>
              <a:lstStyle/>
              <a:p>
                <a:pPr algn="just" defTabSz="685783">
                  <a:defRPr/>
                </a:pPr>
                <a:r>
                  <a:rPr lang="en-US" sz="800">
                    <a:solidFill>
                      <a:schemeClr val="tx1">
                        <a:lumMod val="85000"/>
                        <a:lumOff val="15000"/>
                      </a:schemeClr>
                    </a:solidFill>
                    <a:latin typeface="Montserrat" panose="00000500000000000000" pitchFamily="50" charset="0"/>
                  </a:rPr>
                  <a:t>National technical regulation on safe work for </a:t>
                </a:r>
                <a:r>
                  <a:rPr lang="en-US" sz="800" b="1">
                    <a:solidFill>
                      <a:schemeClr val="tx1">
                        <a:lumMod val="85000"/>
                        <a:lumOff val="15000"/>
                      </a:schemeClr>
                    </a:solidFill>
                    <a:latin typeface="Montserrat" panose="00000500000000000000" pitchFamily="50" charset="0"/>
                  </a:rPr>
                  <a:t>Hydraulic lift</a:t>
                </a:r>
                <a:endParaRPr lang="en-US" sz="800">
                  <a:solidFill>
                    <a:schemeClr val="tx1">
                      <a:lumMod val="85000"/>
                      <a:lumOff val="15000"/>
                    </a:schemeClr>
                  </a:solidFill>
                  <a:latin typeface="Montserrat" panose="00000500000000000000" pitchFamily="50" charset="0"/>
                </a:endParaRPr>
              </a:p>
            </p:txBody>
          </p:sp>
          <p:pic>
            <p:nvPicPr>
              <p:cNvPr id="1028" name="Picture 4" descr="THANG MÁY THỦY LỰC LÀ GÌ? NHỮNG ĐIỀU CẦN BIẾT VỀ THANG MÁY THỦY LỰC - CÔNG  TY CỔ PHẦN THIẾT BỊ VÀ CÔNG NGHỆ VETECH VIỆT NAM">
                <a:extLst>
                  <a:ext uri="{FF2B5EF4-FFF2-40B4-BE49-F238E27FC236}">
                    <a16:creationId xmlns:a16="http://schemas.microsoft.com/office/drawing/2014/main" id="{6C48C33F-AD69-4B1E-94B7-C16F378E41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801" y="1684098"/>
                <a:ext cx="830179" cy="6404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8" name="Group 57">
            <a:extLst>
              <a:ext uri="{FF2B5EF4-FFF2-40B4-BE49-F238E27FC236}">
                <a16:creationId xmlns:a16="http://schemas.microsoft.com/office/drawing/2014/main" id="{DD7AB238-6061-4D41-B260-4F63064D1F74}"/>
              </a:ext>
            </a:extLst>
          </p:cNvPr>
          <p:cNvGrpSpPr/>
          <p:nvPr/>
        </p:nvGrpSpPr>
        <p:grpSpPr>
          <a:xfrm>
            <a:off x="7267672" y="2969321"/>
            <a:ext cx="1805937" cy="2486539"/>
            <a:chOff x="5743669" y="2969322"/>
            <a:chExt cx="1805937" cy="2486538"/>
          </a:xfrm>
        </p:grpSpPr>
        <p:sp>
          <p:nvSpPr>
            <p:cNvPr id="16" name="Oval 15">
              <a:extLst>
                <a:ext uri="{FF2B5EF4-FFF2-40B4-BE49-F238E27FC236}">
                  <a16:creationId xmlns:a16="http://schemas.microsoft.com/office/drawing/2014/main" id="{375CEBA7-0896-4249-9A00-6CEE916BA553}"/>
                </a:ext>
              </a:extLst>
            </p:cNvPr>
            <p:cNvSpPr/>
            <p:nvPr/>
          </p:nvSpPr>
          <p:spPr>
            <a:xfrm>
              <a:off x="6203801" y="5020548"/>
              <a:ext cx="210554" cy="258679"/>
            </a:xfrm>
            <a:prstGeom prst="ellipse">
              <a:avLst/>
            </a:prstGeom>
            <a:solidFill>
              <a:srgbClr val="FFC000"/>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17" name="Oval 16">
              <a:extLst>
                <a:ext uri="{FF2B5EF4-FFF2-40B4-BE49-F238E27FC236}">
                  <a16:creationId xmlns:a16="http://schemas.microsoft.com/office/drawing/2014/main" id="{115C35EC-3E59-413E-AFC8-382BEDE429F8}"/>
                </a:ext>
              </a:extLst>
            </p:cNvPr>
            <p:cNvSpPr/>
            <p:nvPr/>
          </p:nvSpPr>
          <p:spPr>
            <a:xfrm>
              <a:off x="6008608" y="4838640"/>
              <a:ext cx="617220" cy="617220"/>
            </a:xfrm>
            <a:prstGeom prst="ellipse">
              <a:avLst/>
            </a:prstGeom>
            <a:noFill/>
            <a:ln w="38100">
              <a:solidFill>
                <a:srgbClr val="FFC000"/>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18" name="Rectangle 17">
              <a:extLst>
                <a:ext uri="{FF2B5EF4-FFF2-40B4-BE49-F238E27FC236}">
                  <a16:creationId xmlns:a16="http://schemas.microsoft.com/office/drawing/2014/main" id="{EAE5C089-CEF0-474B-997E-6BE1BD82CC54}"/>
                </a:ext>
              </a:extLst>
            </p:cNvPr>
            <p:cNvSpPr/>
            <p:nvPr/>
          </p:nvSpPr>
          <p:spPr>
            <a:xfrm>
              <a:off x="6291933" y="4184347"/>
              <a:ext cx="34289" cy="960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19" name="Oval 18">
              <a:extLst>
                <a:ext uri="{FF2B5EF4-FFF2-40B4-BE49-F238E27FC236}">
                  <a16:creationId xmlns:a16="http://schemas.microsoft.com/office/drawing/2014/main" id="{8F457496-2F82-429F-9093-E12D8D9E4DF1}"/>
                </a:ext>
              </a:extLst>
            </p:cNvPr>
            <p:cNvSpPr/>
            <p:nvPr/>
          </p:nvSpPr>
          <p:spPr>
            <a:xfrm rot="4518138" flipH="1">
              <a:off x="6888527" y="4339994"/>
              <a:ext cx="47909" cy="1274249"/>
            </a:xfrm>
            <a:prstGeom prst="ellipse">
              <a:avLst/>
            </a:prstGeom>
            <a:gradFill>
              <a:gsLst>
                <a:gs pos="67000">
                  <a:srgbClr val="BDBDBD"/>
                </a:gs>
                <a:gs pos="0">
                  <a:schemeClr val="bg1">
                    <a:alpha val="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57" name="Group 56">
              <a:extLst>
                <a:ext uri="{FF2B5EF4-FFF2-40B4-BE49-F238E27FC236}">
                  <a16:creationId xmlns:a16="http://schemas.microsoft.com/office/drawing/2014/main" id="{98FEB00E-DA6A-42D2-9A83-6305BA7FB20A}"/>
                </a:ext>
              </a:extLst>
            </p:cNvPr>
            <p:cNvGrpSpPr/>
            <p:nvPr/>
          </p:nvGrpSpPr>
          <p:grpSpPr>
            <a:xfrm>
              <a:off x="5743669" y="2969322"/>
              <a:ext cx="1573985" cy="1075738"/>
              <a:chOff x="5743669" y="2969322"/>
              <a:chExt cx="1573985" cy="1075738"/>
            </a:xfrm>
          </p:grpSpPr>
          <p:sp>
            <p:nvSpPr>
              <p:cNvPr id="21" name="TextBox 20">
                <a:extLst>
                  <a:ext uri="{FF2B5EF4-FFF2-40B4-BE49-F238E27FC236}">
                    <a16:creationId xmlns:a16="http://schemas.microsoft.com/office/drawing/2014/main" id="{6075F973-257C-41AD-AE9F-296121EDD7CD}"/>
                  </a:ext>
                </a:extLst>
              </p:cNvPr>
              <p:cNvSpPr txBox="1"/>
              <p:nvPr/>
            </p:nvSpPr>
            <p:spPr>
              <a:xfrm>
                <a:off x="5743670" y="3147335"/>
                <a:ext cx="780983" cy="400110"/>
              </a:xfrm>
              <a:prstGeom prst="rect">
                <a:avLst/>
              </a:prstGeom>
              <a:noFill/>
            </p:spPr>
            <p:txBody>
              <a:bodyPr wrap="none" rtlCol="0">
                <a:spAutoFit/>
              </a:bodyPr>
              <a:lstStyle/>
              <a:p>
                <a:pPr defTabSz="685783">
                  <a:defRPr/>
                </a:pPr>
                <a:r>
                  <a:rPr lang="en-US" sz="2000" b="1">
                    <a:solidFill>
                      <a:srgbClr val="FFFF00"/>
                    </a:solidFill>
                    <a:latin typeface="Montserrat" panose="00000500000000000000" pitchFamily="50" charset="0"/>
                  </a:rPr>
                  <a:t>2018</a:t>
                </a:r>
              </a:p>
            </p:txBody>
          </p:sp>
          <p:sp>
            <p:nvSpPr>
              <p:cNvPr id="22" name="TextBox 21">
                <a:extLst>
                  <a:ext uri="{FF2B5EF4-FFF2-40B4-BE49-F238E27FC236}">
                    <a16:creationId xmlns:a16="http://schemas.microsoft.com/office/drawing/2014/main" id="{9BDC0B3B-B237-496E-A594-E5724ACBB3F8}"/>
                  </a:ext>
                </a:extLst>
              </p:cNvPr>
              <p:cNvSpPr txBox="1"/>
              <p:nvPr/>
            </p:nvSpPr>
            <p:spPr>
              <a:xfrm>
                <a:off x="5743670" y="3426818"/>
                <a:ext cx="700833" cy="230832"/>
              </a:xfrm>
              <a:prstGeom prst="rect">
                <a:avLst/>
              </a:prstGeom>
              <a:noFill/>
            </p:spPr>
            <p:txBody>
              <a:bodyPr wrap="none" rtlCol="0">
                <a:spAutoFit/>
              </a:bodyPr>
              <a:lstStyle/>
              <a:p>
                <a:pPr defTabSz="685783">
                  <a:defRPr/>
                </a:pPr>
                <a:r>
                  <a:rPr lang="en-US" sz="900">
                    <a:solidFill>
                      <a:srgbClr val="FFFF00"/>
                    </a:solidFill>
                    <a:latin typeface="Montserrat" panose="00000500000000000000" pitchFamily="50" charset="0"/>
                  </a:rPr>
                  <a:t>QCVN 32</a:t>
                </a:r>
              </a:p>
            </p:txBody>
          </p:sp>
          <p:sp>
            <p:nvSpPr>
              <p:cNvPr id="23" name="TextBox 22">
                <a:extLst>
                  <a:ext uri="{FF2B5EF4-FFF2-40B4-BE49-F238E27FC236}">
                    <a16:creationId xmlns:a16="http://schemas.microsoft.com/office/drawing/2014/main" id="{379C4A0B-BDAC-4E23-8063-FB2C81EA7E4E}"/>
                  </a:ext>
                </a:extLst>
              </p:cNvPr>
              <p:cNvSpPr txBox="1"/>
              <p:nvPr/>
            </p:nvSpPr>
            <p:spPr>
              <a:xfrm>
                <a:off x="5743669" y="3583395"/>
                <a:ext cx="1573985" cy="461665"/>
              </a:xfrm>
              <a:prstGeom prst="rect">
                <a:avLst/>
              </a:prstGeom>
              <a:noFill/>
            </p:spPr>
            <p:txBody>
              <a:bodyPr wrap="square" rtlCol="0">
                <a:spAutoFit/>
              </a:bodyPr>
              <a:lstStyle/>
              <a:p>
                <a:pPr algn="just" defTabSz="685783">
                  <a:defRPr/>
                </a:pPr>
                <a:r>
                  <a:rPr lang="en-US" sz="800">
                    <a:solidFill>
                      <a:schemeClr val="tx1">
                        <a:lumMod val="85000"/>
                        <a:lumOff val="15000"/>
                      </a:schemeClr>
                    </a:solidFill>
                    <a:latin typeface="Montserrat" panose="00000500000000000000" pitchFamily="50" charset="0"/>
                  </a:rPr>
                  <a:t>National technical regulation on safe work for </a:t>
                </a:r>
                <a:r>
                  <a:rPr lang="en-US" sz="800" b="1">
                    <a:solidFill>
                      <a:schemeClr val="tx1">
                        <a:lumMod val="85000"/>
                        <a:lumOff val="15000"/>
                      </a:schemeClr>
                    </a:solidFill>
                    <a:latin typeface="Montserrat" panose="00000500000000000000" pitchFamily="50" charset="0"/>
                  </a:rPr>
                  <a:t>home lift</a:t>
                </a:r>
                <a:endParaRPr lang="en-US" sz="800">
                  <a:solidFill>
                    <a:schemeClr val="tx1">
                      <a:lumMod val="85000"/>
                      <a:lumOff val="15000"/>
                    </a:schemeClr>
                  </a:solidFill>
                  <a:latin typeface="Montserrat" panose="00000500000000000000" pitchFamily="50" charset="0"/>
                </a:endParaRPr>
              </a:p>
            </p:txBody>
          </p:sp>
          <p:pic>
            <p:nvPicPr>
              <p:cNvPr id="1030" name="Picture 6" descr="Thang máy lồng kính gia đình và ưu điểm của chúng">
                <a:extLst>
                  <a:ext uri="{FF2B5EF4-FFF2-40B4-BE49-F238E27FC236}">
                    <a16:creationId xmlns:a16="http://schemas.microsoft.com/office/drawing/2014/main" id="{9DF74ECC-7137-4067-9D04-73452997C04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37" b="16638"/>
              <a:stretch/>
            </p:blipFill>
            <p:spPr bwMode="auto">
              <a:xfrm>
                <a:off x="6441217" y="2969322"/>
                <a:ext cx="836043" cy="6080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Group 59">
            <a:extLst>
              <a:ext uri="{FF2B5EF4-FFF2-40B4-BE49-F238E27FC236}">
                <a16:creationId xmlns:a16="http://schemas.microsoft.com/office/drawing/2014/main" id="{37352751-66C7-488C-929E-316A4EF68924}"/>
              </a:ext>
            </a:extLst>
          </p:cNvPr>
          <p:cNvGrpSpPr/>
          <p:nvPr/>
        </p:nvGrpSpPr>
        <p:grpSpPr>
          <a:xfrm>
            <a:off x="5507845" y="914402"/>
            <a:ext cx="1573985" cy="3905945"/>
            <a:chOff x="3983843" y="914400"/>
            <a:chExt cx="1573985" cy="3905945"/>
          </a:xfrm>
        </p:grpSpPr>
        <p:sp>
          <p:nvSpPr>
            <p:cNvPr id="26" name="Oval 25">
              <a:extLst>
                <a:ext uri="{FF2B5EF4-FFF2-40B4-BE49-F238E27FC236}">
                  <a16:creationId xmlns:a16="http://schemas.microsoft.com/office/drawing/2014/main" id="{37B73D2A-E5ED-480B-83A7-F3D039FE140A}"/>
                </a:ext>
              </a:extLst>
            </p:cNvPr>
            <p:cNvSpPr/>
            <p:nvPr/>
          </p:nvSpPr>
          <p:spPr>
            <a:xfrm>
              <a:off x="4398161" y="4411409"/>
              <a:ext cx="210554" cy="258679"/>
            </a:xfrm>
            <a:prstGeom prst="ellipse">
              <a:avLst/>
            </a:prstGeom>
            <a:solidFill>
              <a:srgbClr val="002060"/>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27" name="Oval 26">
              <a:extLst>
                <a:ext uri="{FF2B5EF4-FFF2-40B4-BE49-F238E27FC236}">
                  <a16:creationId xmlns:a16="http://schemas.microsoft.com/office/drawing/2014/main" id="{F243220F-5F38-4DE4-9A2C-75838CD9BA4B}"/>
                </a:ext>
              </a:extLst>
            </p:cNvPr>
            <p:cNvSpPr/>
            <p:nvPr/>
          </p:nvSpPr>
          <p:spPr>
            <a:xfrm>
              <a:off x="4224070" y="4271705"/>
              <a:ext cx="548640" cy="548640"/>
            </a:xfrm>
            <a:prstGeom prst="ellipse">
              <a:avLst/>
            </a:prstGeom>
            <a:noFill/>
            <a:ln w="38100">
              <a:solidFill>
                <a:srgbClr val="002060"/>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28" name="Rectangle 27">
              <a:extLst>
                <a:ext uri="{FF2B5EF4-FFF2-40B4-BE49-F238E27FC236}">
                  <a16:creationId xmlns:a16="http://schemas.microsoft.com/office/drawing/2014/main" id="{6828DD02-25AF-42FF-A707-AFEBA662F821}"/>
                </a:ext>
              </a:extLst>
            </p:cNvPr>
            <p:cNvSpPr/>
            <p:nvPr/>
          </p:nvSpPr>
          <p:spPr>
            <a:xfrm>
              <a:off x="4486293" y="2191302"/>
              <a:ext cx="20574" cy="2331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29" name="Oval 28">
              <a:extLst>
                <a:ext uri="{FF2B5EF4-FFF2-40B4-BE49-F238E27FC236}">
                  <a16:creationId xmlns:a16="http://schemas.microsoft.com/office/drawing/2014/main" id="{E6370531-2F6B-4B84-8952-16B113DF84B4}"/>
                </a:ext>
              </a:extLst>
            </p:cNvPr>
            <p:cNvSpPr/>
            <p:nvPr/>
          </p:nvSpPr>
          <p:spPr>
            <a:xfrm rot="4518138" flipH="1">
              <a:off x="4938908" y="3923942"/>
              <a:ext cx="34289" cy="937768"/>
            </a:xfrm>
            <a:prstGeom prst="ellipse">
              <a:avLst/>
            </a:prstGeom>
            <a:gradFill>
              <a:gsLst>
                <a:gs pos="67000">
                  <a:srgbClr val="BDBDBD"/>
                </a:gs>
                <a:gs pos="0">
                  <a:schemeClr val="bg1">
                    <a:alpha val="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59" name="Group 58">
              <a:extLst>
                <a:ext uri="{FF2B5EF4-FFF2-40B4-BE49-F238E27FC236}">
                  <a16:creationId xmlns:a16="http://schemas.microsoft.com/office/drawing/2014/main" id="{9621A08F-FA74-4074-BE4A-144529FFFBAF}"/>
                </a:ext>
              </a:extLst>
            </p:cNvPr>
            <p:cNvGrpSpPr/>
            <p:nvPr/>
          </p:nvGrpSpPr>
          <p:grpSpPr>
            <a:xfrm>
              <a:off x="3983843" y="914400"/>
              <a:ext cx="1573985" cy="1194307"/>
              <a:chOff x="3983843" y="914400"/>
              <a:chExt cx="1573985" cy="1194307"/>
            </a:xfrm>
          </p:grpSpPr>
          <p:sp>
            <p:nvSpPr>
              <p:cNvPr id="31" name="TextBox 30">
                <a:extLst>
                  <a:ext uri="{FF2B5EF4-FFF2-40B4-BE49-F238E27FC236}">
                    <a16:creationId xmlns:a16="http://schemas.microsoft.com/office/drawing/2014/main" id="{BA386098-634F-499A-AA0E-2C016074E380}"/>
                  </a:ext>
                </a:extLst>
              </p:cNvPr>
              <p:cNvSpPr txBox="1"/>
              <p:nvPr/>
            </p:nvSpPr>
            <p:spPr>
              <a:xfrm>
                <a:off x="3983844" y="1087872"/>
                <a:ext cx="774571" cy="400110"/>
              </a:xfrm>
              <a:prstGeom prst="rect">
                <a:avLst/>
              </a:prstGeom>
              <a:noFill/>
            </p:spPr>
            <p:txBody>
              <a:bodyPr wrap="none" rtlCol="0">
                <a:spAutoFit/>
              </a:bodyPr>
              <a:lstStyle/>
              <a:p>
                <a:pPr defTabSz="685783">
                  <a:defRPr/>
                </a:pPr>
                <a:r>
                  <a:rPr lang="en-US" sz="2000" b="1">
                    <a:solidFill>
                      <a:srgbClr val="002060"/>
                    </a:solidFill>
                    <a:latin typeface="Montserrat" panose="00000500000000000000" pitchFamily="50" charset="0"/>
                  </a:rPr>
                  <a:t>2016</a:t>
                </a:r>
              </a:p>
            </p:txBody>
          </p:sp>
          <p:sp>
            <p:nvSpPr>
              <p:cNvPr id="32" name="TextBox 31">
                <a:extLst>
                  <a:ext uri="{FF2B5EF4-FFF2-40B4-BE49-F238E27FC236}">
                    <a16:creationId xmlns:a16="http://schemas.microsoft.com/office/drawing/2014/main" id="{71653A3A-40D8-4254-ABC4-AFF2D4CDA8AF}"/>
                  </a:ext>
                </a:extLst>
              </p:cNvPr>
              <p:cNvSpPr txBox="1"/>
              <p:nvPr/>
            </p:nvSpPr>
            <p:spPr>
              <a:xfrm>
                <a:off x="3983844" y="1367355"/>
                <a:ext cx="705642" cy="230832"/>
              </a:xfrm>
              <a:prstGeom prst="rect">
                <a:avLst/>
              </a:prstGeom>
              <a:noFill/>
            </p:spPr>
            <p:txBody>
              <a:bodyPr wrap="none" rtlCol="0">
                <a:spAutoFit/>
              </a:bodyPr>
              <a:lstStyle/>
              <a:p>
                <a:pPr defTabSz="685783">
                  <a:defRPr/>
                </a:pPr>
                <a:r>
                  <a:rPr lang="en-US" sz="900">
                    <a:solidFill>
                      <a:srgbClr val="002060"/>
                    </a:solidFill>
                    <a:latin typeface="Montserrat" panose="00000500000000000000" pitchFamily="50" charset="0"/>
                  </a:rPr>
                  <a:t>QCVN 26</a:t>
                </a:r>
              </a:p>
            </p:txBody>
          </p:sp>
          <p:sp>
            <p:nvSpPr>
              <p:cNvPr id="33" name="TextBox 32">
                <a:extLst>
                  <a:ext uri="{FF2B5EF4-FFF2-40B4-BE49-F238E27FC236}">
                    <a16:creationId xmlns:a16="http://schemas.microsoft.com/office/drawing/2014/main" id="{CAF37361-8E8C-417B-A6B5-119887F538EC}"/>
                  </a:ext>
                </a:extLst>
              </p:cNvPr>
              <p:cNvSpPr txBox="1"/>
              <p:nvPr/>
            </p:nvSpPr>
            <p:spPr>
              <a:xfrm>
                <a:off x="3983843" y="1523932"/>
                <a:ext cx="1573985" cy="584775"/>
              </a:xfrm>
              <a:prstGeom prst="rect">
                <a:avLst/>
              </a:prstGeom>
              <a:noFill/>
            </p:spPr>
            <p:txBody>
              <a:bodyPr wrap="square" rtlCol="0">
                <a:spAutoFit/>
              </a:bodyPr>
              <a:lstStyle/>
              <a:p>
                <a:pPr algn="just" defTabSz="685783">
                  <a:defRPr/>
                </a:pPr>
                <a:r>
                  <a:rPr lang="en-US" sz="800">
                    <a:solidFill>
                      <a:schemeClr val="tx1">
                        <a:lumMod val="85000"/>
                        <a:lumOff val="15000"/>
                      </a:schemeClr>
                    </a:solidFill>
                    <a:latin typeface="Montserrat" panose="00000500000000000000" pitchFamily="50" charset="0"/>
                  </a:rPr>
                  <a:t>National technical regulation on safe work for </a:t>
                </a:r>
                <a:r>
                  <a:rPr lang="en-US" sz="800" b="1">
                    <a:solidFill>
                      <a:schemeClr val="tx1">
                        <a:lumMod val="85000"/>
                        <a:lumOff val="15000"/>
                      </a:schemeClr>
                    </a:solidFill>
                    <a:latin typeface="Montserrat" panose="00000500000000000000" pitchFamily="50" charset="0"/>
                  </a:rPr>
                  <a:t>machine room-less electric lift</a:t>
                </a:r>
              </a:p>
            </p:txBody>
          </p:sp>
          <p:sp>
            <p:nvSpPr>
              <p:cNvPr id="34" name="Rectangle 33">
                <a:extLst>
                  <a:ext uri="{FF2B5EF4-FFF2-40B4-BE49-F238E27FC236}">
                    <a16:creationId xmlns:a16="http://schemas.microsoft.com/office/drawing/2014/main" id="{55939C9C-15CB-41A0-AAC4-3D9EDA18FAD6}"/>
                  </a:ext>
                </a:extLst>
              </p:cNvPr>
              <p:cNvSpPr/>
              <p:nvPr/>
            </p:nvSpPr>
            <p:spPr>
              <a:xfrm>
                <a:off x="4681391" y="1096781"/>
                <a:ext cx="830179" cy="42110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pic>
            <p:nvPicPr>
              <p:cNvPr id="1032" name="Picture 8" descr="Thang Máy Mitsubishi Liên Doanh Mang Đến Trải Nghiệm Bền Bỉ Ổn Định">
                <a:extLst>
                  <a:ext uri="{FF2B5EF4-FFF2-40B4-BE49-F238E27FC236}">
                    <a16:creationId xmlns:a16="http://schemas.microsoft.com/office/drawing/2014/main" id="{0365F6A8-0D29-4E0F-AB06-B74140CAF55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116" r="8002"/>
              <a:stretch/>
            </p:blipFill>
            <p:spPr bwMode="auto">
              <a:xfrm>
                <a:off x="4683398" y="914400"/>
                <a:ext cx="828172" cy="59723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2" name="Group 61">
            <a:extLst>
              <a:ext uri="{FF2B5EF4-FFF2-40B4-BE49-F238E27FC236}">
                <a16:creationId xmlns:a16="http://schemas.microsoft.com/office/drawing/2014/main" id="{6FFE8D5C-63B9-4F41-85DD-84C0410E65B8}"/>
              </a:ext>
            </a:extLst>
          </p:cNvPr>
          <p:cNvGrpSpPr/>
          <p:nvPr/>
        </p:nvGrpSpPr>
        <p:grpSpPr>
          <a:xfrm>
            <a:off x="8990619" y="2070803"/>
            <a:ext cx="1900812" cy="3999131"/>
            <a:chOff x="7466618" y="2070801"/>
            <a:chExt cx="1900812" cy="3999131"/>
          </a:xfrm>
        </p:grpSpPr>
        <p:sp>
          <p:nvSpPr>
            <p:cNvPr id="2" name="Oval 1">
              <a:extLst>
                <a:ext uri="{FF2B5EF4-FFF2-40B4-BE49-F238E27FC236}">
                  <a16:creationId xmlns:a16="http://schemas.microsoft.com/office/drawing/2014/main" id="{23C254A4-07CD-471B-B21B-0F3CC28134AE}"/>
                </a:ext>
              </a:extLst>
            </p:cNvPr>
            <p:cNvSpPr/>
            <p:nvPr/>
          </p:nvSpPr>
          <p:spPr>
            <a:xfrm>
              <a:off x="7895499" y="5597693"/>
              <a:ext cx="210554" cy="258679"/>
            </a:xfrm>
            <a:prstGeom prst="ellipse">
              <a:avLst/>
            </a:prstGeom>
            <a:solidFill>
              <a:srgbClr val="00B050"/>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5" name="Oval 4">
              <a:extLst>
                <a:ext uri="{FF2B5EF4-FFF2-40B4-BE49-F238E27FC236}">
                  <a16:creationId xmlns:a16="http://schemas.microsoft.com/office/drawing/2014/main" id="{DEE4F63C-5861-4BEF-AE56-748C2A1E5F8E}"/>
                </a:ext>
              </a:extLst>
            </p:cNvPr>
            <p:cNvSpPr/>
            <p:nvPr/>
          </p:nvSpPr>
          <p:spPr>
            <a:xfrm>
              <a:off x="7658102" y="5384132"/>
              <a:ext cx="685800" cy="685800"/>
            </a:xfrm>
            <a:prstGeom prst="ellipse">
              <a:avLst/>
            </a:prstGeom>
            <a:noFill/>
            <a:ln w="38100">
              <a:solidFill>
                <a:srgbClr val="00B050"/>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3" name="Rectangle 2">
              <a:extLst>
                <a:ext uri="{FF2B5EF4-FFF2-40B4-BE49-F238E27FC236}">
                  <a16:creationId xmlns:a16="http://schemas.microsoft.com/office/drawing/2014/main" id="{95F57196-23B9-4931-8C8E-9F4A668F56AC}"/>
                </a:ext>
              </a:extLst>
            </p:cNvPr>
            <p:cNvSpPr/>
            <p:nvPr/>
          </p:nvSpPr>
          <p:spPr>
            <a:xfrm>
              <a:off x="7983631" y="3293645"/>
              <a:ext cx="34289" cy="24063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sp>
          <p:nvSpPr>
            <p:cNvPr id="8" name="Oval 7">
              <a:extLst>
                <a:ext uri="{FF2B5EF4-FFF2-40B4-BE49-F238E27FC236}">
                  <a16:creationId xmlns:a16="http://schemas.microsoft.com/office/drawing/2014/main" id="{5459D0EA-1ED2-4977-A413-2402FC01E1A9}"/>
                </a:ext>
              </a:extLst>
            </p:cNvPr>
            <p:cNvSpPr/>
            <p:nvPr/>
          </p:nvSpPr>
          <p:spPr>
            <a:xfrm rot="4518138" flipH="1">
              <a:off x="8636832" y="4843771"/>
              <a:ext cx="60325" cy="1400871"/>
            </a:xfrm>
            <a:prstGeom prst="ellipse">
              <a:avLst/>
            </a:prstGeom>
            <a:gradFill>
              <a:gsLst>
                <a:gs pos="67000">
                  <a:srgbClr val="BDBDBD"/>
                </a:gs>
                <a:gs pos="0">
                  <a:schemeClr val="bg1">
                    <a:alpha val="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1">
                <a:solidFill>
                  <a:prstClr val="white"/>
                </a:solidFill>
                <a:latin typeface="Calibri" panose="020F0502020204030204"/>
              </a:endParaRPr>
            </a:p>
          </p:txBody>
        </p:sp>
        <p:grpSp>
          <p:nvGrpSpPr>
            <p:cNvPr id="61" name="Group 60">
              <a:extLst>
                <a:ext uri="{FF2B5EF4-FFF2-40B4-BE49-F238E27FC236}">
                  <a16:creationId xmlns:a16="http://schemas.microsoft.com/office/drawing/2014/main" id="{9C428A25-BBA3-486B-A053-450E5742160F}"/>
                </a:ext>
              </a:extLst>
            </p:cNvPr>
            <p:cNvGrpSpPr/>
            <p:nvPr/>
          </p:nvGrpSpPr>
          <p:grpSpPr>
            <a:xfrm>
              <a:off x="7466618" y="2070801"/>
              <a:ext cx="1573985" cy="1037854"/>
              <a:chOff x="7466618" y="2070801"/>
              <a:chExt cx="1573985" cy="1037854"/>
            </a:xfrm>
          </p:grpSpPr>
          <p:sp>
            <p:nvSpPr>
              <p:cNvPr id="9" name="TextBox 8">
                <a:extLst>
                  <a:ext uri="{FF2B5EF4-FFF2-40B4-BE49-F238E27FC236}">
                    <a16:creationId xmlns:a16="http://schemas.microsoft.com/office/drawing/2014/main" id="{8BDE4B53-1BA8-4285-93ED-CA6B61C0419D}"/>
                  </a:ext>
                </a:extLst>
              </p:cNvPr>
              <p:cNvSpPr txBox="1"/>
              <p:nvPr/>
            </p:nvSpPr>
            <p:spPr>
              <a:xfrm>
                <a:off x="7466619" y="2210930"/>
                <a:ext cx="774571" cy="400110"/>
              </a:xfrm>
              <a:prstGeom prst="rect">
                <a:avLst/>
              </a:prstGeom>
              <a:noFill/>
            </p:spPr>
            <p:txBody>
              <a:bodyPr wrap="none" rtlCol="0">
                <a:spAutoFit/>
              </a:bodyPr>
              <a:lstStyle/>
              <a:p>
                <a:pPr defTabSz="685783">
                  <a:defRPr/>
                </a:pPr>
                <a:r>
                  <a:rPr lang="en-US" sz="2000" b="1">
                    <a:solidFill>
                      <a:srgbClr val="2DFFB9"/>
                    </a:solidFill>
                    <a:latin typeface="Montserrat" panose="00000500000000000000" pitchFamily="50" charset="0"/>
                  </a:rPr>
                  <a:t>2019</a:t>
                </a:r>
              </a:p>
            </p:txBody>
          </p:sp>
          <p:sp>
            <p:nvSpPr>
              <p:cNvPr id="10" name="TextBox 9">
                <a:extLst>
                  <a:ext uri="{FF2B5EF4-FFF2-40B4-BE49-F238E27FC236}">
                    <a16:creationId xmlns:a16="http://schemas.microsoft.com/office/drawing/2014/main" id="{C1E3BC02-7C1D-4F59-8BAE-830DEC7D21A9}"/>
                  </a:ext>
                </a:extLst>
              </p:cNvPr>
              <p:cNvSpPr txBox="1"/>
              <p:nvPr/>
            </p:nvSpPr>
            <p:spPr>
              <a:xfrm>
                <a:off x="7466619" y="2490413"/>
                <a:ext cx="712054" cy="230832"/>
              </a:xfrm>
              <a:prstGeom prst="rect">
                <a:avLst/>
              </a:prstGeom>
              <a:noFill/>
            </p:spPr>
            <p:txBody>
              <a:bodyPr wrap="none" rtlCol="0">
                <a:spAutoFit/>
              </a:bodyPr>
              <a:lstStyle/>
              <a:p>
                <a:pPr defTabSz="685783">
                  <a:defRPr/>
                </a:pPr>
                <a:r>
                  <a:rPr lang="en-US" sz="900">
                    <a:solidFill>
                      <a:srgbClr val="2DFFB9"/>
                    </a:solidFill>
                    <a:latin typeface="Montserrat" panose="00000500000000000000" pitchFamily="50" charset="0"/>
                  </a:rPr>
                  <a:t>QCVN 02</a:t>
                </a:r>
              </a:p>
            </p:txBody>
          </p:sp>
          <p:sp>
            <p:nvSpPr>
              <p:cNvPr id="11" name="TextBox 10">
                <a:extLst>
                  <a:ext uri="{FF2B5EF4-FFF2-40B4-BE49-F238E27FC236}">
                    <a16:creationId xmlns:a16="http://schemas.microsoft.com/office/drawing/2014/main" id="{072B3BC9-077D-4A70-A924-83D416B76307}"/>
                  </a:ext>
                </a:extLst>
              </p:cNvPr>
              <p:cNvSpPr txBox="1"/>
              <p:nvPr/>
            </p:nvSpPr>
            <p:spPr>
              <a:xfrm>
                <a:off x="7466618" y="2646990"/>
                <a:ext cx="1573985" cy="461665"/>
              </a:xfrm>
              <a:prstGeom prst="rect">
                <a:avLst/>
              </a:prstGeom>
              <a:noFill/>
            </p:spPr>
            <p:txBody>
              <a:bodyPr wrap="square" rtlCol="0">
                <a:spAutoFit/>
              </a:bodyPr>
              <a:lstStyle/>
              <a:p>
                <a:pPr algn="just" defTabSz="685783">
                  <a:defRPr/>
                </a:pPr>
                <a:r>
                  <a:rPr lang="en-US" sz="800">
                    <a:solidFill>
                      <a:schemeClr val="tx1">
                        <a:lumMod val="85000"/>
                        <a:lumOff val="15000"/>
                      </a:schemeClr>
                    </a:solidFill>
                    <a:latin typeface="Montserrat" panose="00000500000000000000" pitchFamily="50" charset="0"/>
                  </a:rPr>
                  <a:t>National technical regulation on safe work for </a:t>
                </a:r>
                <a:r>
                  <a:rPr lang="en-US" sz="800" b="1">
                    <a:solidFill>
                      <a:schemeClr val="tx1">
                        <a:lumMod val="85000"/>
                        <a:lumOff val="15000"/>
                      </a:schemeClr>
                    </a:solidFill>
                    <a:latin typeface="Montserrat" panose="00000500000000000000" pitchFamily="50" charset="0"/>
                  </a:rPr>
                  <a:t>lift</a:t>
                </a:r>
                <a:endParaRPr lang="en-US" sz="800">
                  <a:solidFill>
                    <a:schemeClr val="tx1">
                      <a:lumMod val="85000"/>
                      <a:lumOff val="15000"/>
                    </a:schemeClr>
                  </a:solidFill>
                  <a:latin typeface="Montserrat" panose="00000500000000000000" pitchFamily="50" charset="0"/>
                </a:endParaRPr>
              </a:p>
            </p:txBody>
          </p:sp>
          <p:pic>
            <p:nvPicPr>
              <p:cNvPr id="1034" name="Picture 10" descr="Thang máy tải khách 750kg - Thang Máy | Thang Máy Gia Đình | Công Ty Thang  Máy Taiyo Việt Nam">
                <a:extLst>
                  <a:ext uri="{FF2B5EF4-FFF2-40B4-BE49-F238E27FC236}">
                    <a16:creationId xmlns:a16="http://schemas.microsoft.com/office/drawing/2014/main" id="{A3A3474B-179B-4B23-AA76-C43A473E2A4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68" r="2880"/>
              <a:stretch/>
            </p:blipFill>
            <p:spPr bwMode="auto">
              <a:xfrm>
                <a:off x="8164166" y="2070801"/>
                <a:ext cx="830179" cy="5638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4" name="TextBox 53">
            <a:extLst>
              <a:ext uri="{FF2B5EF4-FFF2-40B4-BE49-F238E27FC236}">
                <a16:creationId xmlns:a16="http://schemas.microsoft.com/office/drawing/2014/main" id="{EB2243DF-B1E2-4A96-AB96-E7FE7643CB00}"/>
              </a:ext>
            </a:extLst>
          </p:cNvPr>
          <p:cNvSpPr txBox="1"/>
          <p:nvPr/>
        </p:nvSpPr>
        <p:spPr>
          <a:xfrm>
            <a:off x="1071586" y="5820289"/>
            <a:ext cx="6319815" cy="646331"/>
          </a:xfrm>
          <a:prstGeom prst="rect">
            <a:avLst/>
          </a:prstGeom>
          <a:noFill/>
        </p:spPr>
        <p:txBody>
          <a:bodyPr wrap="square" rtlCol="0" anchor="t">
            <a:spAutoFit/>
          </a:bodyPr>
          <a:lstStyle/>
          <a:p>
            <a:pPr algn="just"/>
            <a:r>
              <a:rPr lang="en-US" sz="3600" b="1" spc="-151">
                <a:solidFill>
                  <a:srgbClr val="E83896"/>
                </a:solidFill>
                <a:latin typeface="Montserrat" panose="00000500000000000000" pitchFamily="50" charset="0"/>
                <a:sym typeface="Arial"/>
              </a:rPr>
              <a:t>TECCHNICAL REGULATION</a:t>
            </a:r>
            <a:endParaRPr lang="en-US" sz="3600" b="1" spc="-151">
              <a:solidFill>
                <a:srgbClr val="E83896"/>
              </a:solidFill>
              <a:latin typeface="Montserrat" panose="00000500000000000000" pitchFamily="50" charset="0"/>
            </a:endParaRPr>
          </a:p>
        </p:txBody>
      </p:sp>
    </p:spTree>
    <p:extLst>
      <p:ext uri="{BB962C8B-B14F-4D97-AF65-F5344CB8AC3E}">
        <p14:creationId xmlns:p14="http://schemas.microsoft.com/office/powerpoint/2010/main" val="268731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down)">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down)">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28791"/>
            </a:gs>
            <a:gs pos="0">
              <a:schemeClr val="bg2"/>
            </a:gs>
          </a:gsLst>
          <a:lin ang="13500000" scaled="1"/>
          <a:tileRect/>
        </a:gradFill>
        <a:effectLst/>
      </p:bgPr>
    </p:bg>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28652873-B377-4FF6-88BA-AB9B5D708028}"/>
              </a:ext>
            </a:extLst>
          </p:cNvPr>
          <p:cNvSpPr>
            <a:spLocks noChangeAspect="1"/>
          </p:cNvSpPr>
          <p:nvPr/>
        </p:nvSpPr>
        <p:spPr>
          <a:xfrm rot="3222479" flipV="1">
            <a:off x="-587721" y="-208228"/>
            <a:ext cx="3055053" cy="3055053"/>
          </a:xfrm>
          <a:prstGeom prst="arc">
            <a:avLst>
              <a:gd name="adj1" fmla="val 2312367"/>
              <a:gd name="adj2" fmla="val 19298646"/>
            </a:avLst>
          </a:prstGeom>
          <a:ln w="381000">
            <a:solidFill>
              <a:schemeClr val="tx1">
                <a:lumMod val="85000"/>
                <a:lumOff val="15000"/>
                <a:alpha val="2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56E93B52-0DDD-491D-A8DF-1CFE3E83C2A3}"/>
              </a:ext>
            </a:extLst>
          </p:cNvPr>
          <p:cNvSpPr>
            <a:spLocks noChangeAspect="1"/>
          </p:cNvSpPr>
          <p:nvPr/>
        </p:nvSpPr>
        <p:spPr>
          <a:xfrm>
            <a:off x="-317896" y="61601"/>
            <a:ext cx="2515399" cy="251539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35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D8060B-CBEC-4084-8303-3D8D6D5F8953}"/>
              </a:ext>
            </a:extLst>
          </p:cNvPr>
          <p:cNvSpPr txBox="1"/>
          <p:nvPr/>
        </p:nvSpPr>
        <p:spPr>
          <a:xfrm>
            <a:off x="223727" y="981229"/>
            <a:ext cx="4270364" cy="1200329"/>
          </a:xfrm>
          <a:prstGeom prst="rect">
            <a:avLst/>
          </a:prstGeom>
          <a:noFill/>
        </p:spPr>
        <p:txBody>
          <a:bodyPr wrap="square" rtlCol="0" anchor="t">
            <a:spAutoFit/>
          </a:bodyPr>
          <a:lstStyle/>
          <a:p>
            <a:pPr algn="just"/>
            <a:r>
              <a:rPr lang="en-US" b="1">
                <a:solidFill>
                  <a:srgbClr val="E83896"/>
                </a:solidFill>
                <a:latin typeface="Montserrat" panose="00000500000000000000" pitchFamily="50" charset="0"/>
                <a:sym typeface="Arial"/>
              </a:rPr>
              <a:t>NATIONAL TECCHNICAL</a:t>
            </a:r>
          </a:p>
          <a:p>
            <a:pPr algn="just"/>
            <a:r>
              <a:rPr lang="en-US" b="1">
                <a:solidFill>
                  <a:srgbClr val="E83896"/>
                </a:solidFill>
                <a:latin typeface="Montserrat" panose="00000500000000000000" pitchFamily="50" charset="0"/>
                <a:sym typeface="Arial"/>
              </a:rPr>
              <a:t>REGULATION ON SAFETY </a:t>
            </a:r>
          </a:p>
          <a:p>
            <a:pPr algn="just"/>
            <a:r>
              <a:rPr lang="en-US" b="1">
                <a:solidFill>
                  <a:srgbClr val="E83896"/>
                </a:solidFill>
                <a:latin typeface="Montserrat" panose="00000500000000000000" pitchFamily="50" charset="0"/>
                <a:sym typeface="Arial"/>
              </a:rPr>
              <a:t>FOR LIFT</a:t>
            </a:r>
            <a:endParaRPr lang="en-US" b="1">
              <a:solidFill>
                <a:srgbClr val="E83896"/>
              </a:solidFill>
              <a:latin typeface="Montserrat" panose="00000500000000000000" pitchFamily="50" charset="0"/>
            </a:endParaRPr>
          </a:p>
        </p:txBody>
      </p:sp>
      <p:cxnSp>
        <p:nvCxnSpPr>
          <p:cNvPr id="6" name="Straight Connector 5">
            <a:extLst>
              <a:ext uri="{FF2B5EF4-FFF2-40B4-BE49-F238E27FC236}">
                <a16:creationId xmlns:a16="http://schemas.microsoft.com/office/drawing/2014/main" id="{F390648F-A2A8-4002-90FD-5EFFF770F17B}"/>
              </a:ext>
            </a:extLst>
          </p:cNvPr>
          <p:cNvCxnSpPr>
            <a:cxnSpLocks/>
          </p:cNvCxnSpPr>
          <p:nvPr/>
        </p:nvCxnSpPr>
        <p:spPr>
          <a:xfrm>
            <a:off x="356637" y="752629"/>
            <a:ext cx="919321" cy="0"/>
          </a:xfrm>
          <a:prstGeom prst="line">
            <a:avLst/>
          </a:prstGeom>
          <a:ln w="63500" cap="rnd">
            <a:solidFill>
              <a:srgbClr val="128791"/>
            </a:solidFill>
            <a:roun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DB46BBA-57C4-4C04-BFB5-62D8BBFA2E9E}"/>
              </a:ext>
            </a:extLst>
          </p:cNvPr>
          <p:cNvGrpSpPr/>
          <p:nvPr/>
        </p:nvGrpSpPr>
        <p:grpSpPr>
          <a:xfrm>
            <a:off x="6206985" y="1524001"/>
            <a:ext cx="5146817" cy="1833263"/>
            <a:chOff x="6206984" y="1524000"/>
            <a:chExt cx="5146817" cy="1833263"/>
          </a:xfrm>
        </p:grpSpPr>
        <p:grpSp>
          <p:nvGrpSpPr>
            <p:cNvPr id="4" name="Group 3">
              <a:extLst>
                <a:ext uri="{FF2B5EF4-FFF2-40B4-BE49-F238E27FC236}">
                  <a16:creationId xmlns:a16="http://schemas.microsoft.com/office/drawing/2014/main" id="{2CAA5E0E-451A-4C1E-8473-5D23C277B63F}"/>
                </a:ext>
              </a:extLst>
            </p:cNvPr>
            <p:cNvGrpSpPr/>
            <p:nvPr/>
          </p:nvGrpSpPr>
          <p:grpSpPr>
            <a:xfrm>
              <a:off x="6206984" y="1524000"/>
              <a:ext cx="5146817" cy="1833263"/>
              <a:chOff x="5336776" y="1748739"/>
              <a:chExt cx="3259390" cy="1585928"/>
            </a:xfrm>
          </p:grpSpPr>
          <p:sp>
            <p:nvSpPr>
              <p:cNvPr id="62" name="Rectangle: Rounded Corners 61">
                <a:extLst>
                  <a:ext uri="{FF2B5EF4-FFF2-40B4-BE49-F238E27FC236}">
                    <a16:creationId xmlns:a16="http://schemas.microsoft.com/office/drawing/2014/main" id="{A51014C5-C64C-46D7-A557-9319544E4212}"/>
                  </a:ext>
                </a:extLst>
              </p:cNvPr>
              <p:cNvSpPr/>
              <p:nvPr/>
            </p:nvSpPr>
            <p:spPr>
              <a:xfrm>
                <a:off x="5342642" y="1822068"/>
                <a:ext cx="3253524" cy="1512599"/>
              </a:xfrm>
              <a:prstGeom prst="roundRect">
                <a:avLst>
                  <a:gd name="adj" fmla="val 8159"/>
                </a:avLst>
              </a:prstGeom>
              <a:solidFill>
                <a:schemeClr val="bg1"/>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0C6B8F"/>
                  </a:solidFill>
                  <a:latin typeface="Arial" panose="020B0604020202020204" pitchFamily="34" charset="0"/>
                  <a:cs typeface="Arial" panose="020B0604020202020204" pitchFamily="34" charset="0"/>
                </a:endParaRPr>
              </a:p>
            </p:txBody>
          </p:sp>
          <p:sp>
            <p:nvSpPr>
              <p:cNvPr id="83" name="Rectangle: Rounded Corners 82">
                <a:extLst>
                  <a:ext uri="{FF2B5EF4-FFF2-40B4-BE49-F238E27FC236}">
                    <a16:creationId xmlns:a16="http://schemas.microsoft.com/office/drawing/2014/main" id="{2FF8083D-6C57-40C0-BAD4-26C196F0ECF0}"/>
                  </a:ext>
                </a:extLst>
              </p:cNvPr>
              <p:cNvSpPr/>
              <p:nvPr/>
            </p:nvSpPr>
            <p:spPr>
              <a:xfrm>
                <a:off x="5336776" y="1752600"/>
                <a:ext cx="2519826" cy="371117"/>
              </a:xfrm>
              <a:prstGeom prst="roundRect">
                <a:avLst>
                  <a:gd name="adj" fmla="val 50000"/>
                </a:avLst>
              </a:prstGeom>
              <a:solidFill>
                <a:srgbClr val="70BCC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1806EE7C-27EC-42A9-AF8F-28C65C388CBE}"/>
                  </a:ext>
                </a:extLst>
              </p:cNvPr>
              <p:cNvSpPr txBox="1"/>
              <p:nvPr/>
            </p:nvSpPr>
            <p:spPr>
              <a:xfrm>
                <a:off x="5734136" y="1748739"/>
                <a:ext cx="2041677" cy="399379"/>
              </a:xfrm>
              <a:prstGeom prst="rect">
                <a:avLst/>
              </a:prstGeom>
              <a:noFill/>
            </p:spPr>
            <p:txBody>
              <a:bodyPr wrap="none" rtlCol="0">
                <a:spAutoFit/>
              </a:bodyPr>
              <a:lstStyle/>
              <a:p>
                <a:pPr lvl="0" algn="just">
                  <a:buClr>
                    <a:srgbClr val="002060"/>
                  </a:buClr>
                  <a:buSzPts val="1800"/>
                </a:pPr>
                <a:r>
                  <a:rPr lang="en-US" b="1">
                    <a:solidFill>
                      <a:schemeClr val="bg2">
                        <a:lumMod val="10000"/>
                      </a:schemeClr>
                    </a:solidFill>
                    <a:latin typeface="Montserrat" panose="00000500000000000000" pitchFamily="50" charset="0"/>
                    <a:ea typeface="Arial"/>
                    <a:cs typeface="Arial"/>
                    <a:sym typeface="Arial"/>
                  </a:rPr>
                  <a:t>TCVN 6396-20:2017</a:t>
                </a:r>
              </a:p>
            </p:txBody>
          </p:sp>
          <p:pic>
            <p:nvPicPr>
              <p:cNvPr id="89" name="Graphic 88">
                <a:extLst>
                  <a:ext uri="{FF2B5EF4-FFF2-40B4-BE49-F238E27FC236}">
                    <a16:creationId xmlns:a16="http://schemas.microsoft.com/office/drawing/2014/main" id="{AF272E2F-D4EC-40B5-B941-B3206A0658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2737" y="1826587"/>
                <a:ext cx="223141" cy="223141"/>
              </a:xfrm>
              <a:prstGeom prst="rect">
                <a:avLst/>
              </a:prstGeom>
            </p:spPr>
          </p:pic>
        </p:grpSp>
        <p:sp>
          <p:nvSpPr>
            <p:cNvPr id="110" name="Rectangle 109">
              <a:extLst>
                <a:ext uri="{FF2B5EF4-FFF2-40B4-BE49-F238E27FC236}">
                  <a16:creationId xmlns:a16="http://schemas.microsoft.com/office/drawing/2014/main" id="{274622E3-94D9-4FEA-9EC5-BEDC099BA231}"/>
                </a:ext>
              </a:extLst>
            </p:cNvPr>
            <p:cNvSpPr/>
            <p:nvPr/>
          </p:nvSpPr>
          <p:spPr>
            <a:xfrm>
              <a:off x="6297872" y="2260911"/>
              <a:ext cx="4979730" cy="954107"/>
            </a:xfrm>
            <a:prstGeom prst="rect">
              <a:avLst/>
            </a:prstGeom>
          </p:spPr>
          <p:txBody>
            <a:bodyPr wrap="square">
              <a:spAutoFit/>
            </a:bodyPr>
            <a:lstStyle/>
            <a:p>
              <a:pPr algn="just">
                <a:spcBef>
                  <a:spcPts val="600"/>
                </a:spcBef>
                <a:spcAft>
                  <a:spcPts val="600"/>
                </a:spcAft>
                <a:buClr>
                  <a:srgbClr val="002060"/>
                </a:buClr>
                <a:buSzPts val="1800"/>
              </a:pPr>
              <a:r>
                <a:rPr lang="en-US" sz="1400">
                  <a:solidFill>
                    <a:schemeClr val="bg2">
                      <a:lumMod val="10000"/>
                    </a:schemeClr>
                  </a:solidFill>
                  <a:latin typeface="Montserrat" panose="00000500000000000000" pitchFamily="50" charset="0"/>
                  <a:ea typeface="Arial"/>
                  <a:cs typeface="Arial"/>
                  <a:sym typeface="Arial"/>
                </a:rPr>
                <a:t>EN 81-20:2014  </a:t>
              </a:r>
              <a:r>
                <a:rPr lang="en-US" sz="1400">
                  <a:solidFill>
                    <a:schemeClr val="bg2">
                      <a:lumMod val="10000"/>
                    </a:schemeClr>
                  </a:solidFill>
                  <a:latin typeface="Montserrat" panose="00000500000000000000" pitchFamily="50" charset="0"/>
                  <a:sym typeface="Arial"/>
                </a:rPr>
                <a:t>Safety requirements on elevator construction and installation - Elevators for transporting people and goods - Part 20: Passenger elevators and elevators carrying people and goods</a:t>
              </a:r>
              <a:endParaRPr lang="en-US" sz="1400">
                <a:solidFill>
                  <a:schemeClr val="bg2">
                    <a:lumMod val="10000"/>
                  </a:schemeClr>
                </a:solidFill>
                <a:latin typeface="Montserrat" panose="00000500000000000000" pitchFamily="50" charset="0"/>
              </a:endParaRPr>
            </a:p>
          </p:txBody>
        </p:sp>
      </p:grpSp>
      <p:sp>
        <p:nvSpPr>
          <p:cNvPr id="63" name="Rectangle 62">
            <a:extLst>
              <a:ext uri="{FF2B5EF4-FFF2-40B4-BE49-F238E27FC236}">
                <a16:creationId xmlns:a16="http://schemas.microsoft.com/office/drawing/2014/main" id="{71A85FF2-4D97-4CDA-AC98-EB6C401FF330}"/>
              </a:ext>
            </a:extLst>
          </p:cNvPr>
          <p:cNvSpPr/>
          <p:nvPr/>
        </p:nvSpPr>
        <p:spPr>
          <a:xfrm>
            <a:off x="280437" y="2276629"/>
            <a:ext cx="3173545" cy="300210"/>
          </a:xfrm>
          <a:prstGeom prst="rect">
            <a:avLst/>
          </a:prstGeom>
        </p:spPr>
        <p:txBody>
          <a:bodyPr wrap="square">
            <a:spAutoFit/>
          </a:bodyPr>
          <a:lstStyle/>
          <a:p>
            <a:pPr algn="just">
              <a:buClr>
                <a:srgbClr val="FFC000"/>
              </a:buClr>
              <a:buSzPts val="1600"/>
            </a:pPr>
            <a:r>
              <a:rPr lang="en-US" sz="1351" b="1">
                <a:solidFill>
                  <a:srgbClr val="2C3839"/>
                </a:solidFill>
                <a:latin typeface="Montserrat" panose="00000500000000000000" pitchFamily="50" charset="0"/>
                <a:sym typeface="Arial"/>
              </a:rPr>
              <a:t>QCVN 02: 2019/BLĐTBXH</a:t>
            </a:r>
            <a:endParaRPr lang="en-US" sz="1351" b="1">
              <a:solidFill>
                <a:srgbClr val="2C3839"/>
              </a:solidFill>
              <a:latin typeface="Montserrat" panose="00000500000000000000" pitchFamily="50" charset="0"/>
            </a:endParaRPr>
          </a:p>
        </p:txBody>
      </p:sp>
      <p:pic>
        <p:nvPicPr>
          <p:cNvPr id="82" name="Picture 81">
            <a:extLst>
              <a:ext uri="{FF2B5EF4-FFF2-40B4-BE49-F238E27FC236}">
                <a16:creationId xmlns:a16="http://schemas.microsoft.com/office/drawing/2014/main" id="{88759DFE-E2C1-464F-9A84-4019E2B16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4216" y="3441960"/>
            <a:ext cx="4650472" cy="3406669"/>
          </a:xfrm>
          <a:custGeom>
            <a:avLst/>
            <a:gdLst>
              <a:gd name="connsiteX0" fmla="*/ 2015010 w 4650472"/>
              <a:gd name="connsiteY0" fmla="*/ 0 h 3476474"/>
              <a:gd name="connsiteX1" fmla="*/ 4650472 w 4650472"/>
              <a:gd name="connsiteY1" fmla="*/ 2658234 h 3476474"/>
              <a:gd name="connsiteX2" fmla="*/ 4531987 w 4650472"/>
              <a:gd name="connsiteY2" fmla="*/ 3448712 h 3476474"/>
              <a:gd name="connsiteX3" fmla="*/ 4521913 w 4650472"/>
              <a:gd name="connsiteY3" fmla="*/ 3476474 h 3476474"/>
              <a:gd name="connsiteX4" fmla="*/ 0 w 4650472"/>
              <a:gd name="connsiteY4" fmla="*/ 3476474 h 3476474"/>
              <a:gd name="connsiteX5" fmla="*/ 0 w 4650472"/>
              <a:gd name="connsiteY5" fmla="*/ 946663 h 3476474"/>
              <a:gd name="connsiteX6" fmla="*/ 151456 w 4650472"/>
              <a:gd name="connsiteY6" fmla="*/ 778579 h 3476474"/>
              <a:gd name="connsiteX7" fmla="*/ 2015010 w 4650472"/>
              <a:gd name="connsiteY7" fmla="*/ 0 h 34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0472" h="3476474">
                <a:moveTo>
                  <a:pt x="2015010" y="0"/>
                </a:moveTo>
                <a:cubicBezTo>
                  <a:pt x="3470535" y="0"/>
                  <a:pt x="4650472" y="1190132"/>
                  <a:pt x="4650472" y="2658234"/>
                </a:cubicBezTo>
                <a:cubicBezTo>
                  <a:pt x="4650472" y="2933503"/>
                  <a:pt x="4608990" y="3199000"/>
                  <a:pt x="4531987" y="3448712"/>
                </a:cubicBezTo>
                <a:lnTo>
                  <a:pt x="4521913" y="3476474"/>
                </a:lnTo>
                <a:lnTo>
                  <a:pt x="0" y="3476474"/>
                </a:lnTo>
                <a:lnTo>
                  <a:pt x="0" y="946663"/>
                </a:lnTo>
                <a:lnTo>
                  <a:pt x="151456" y="778579"/>
                </a:lnTo>
                <a:cubicBezTo>
                  <a:pt x="628381" y="297533"/>
                  <a:pt x="1287247" y="0"/>
                  <a:pt x="2015010"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94" name="Arc 93">
            <a:extLst>
              <a:ext uri="{FF2B5EF4-FFF2-40B4-BE49-F238E27FC236}">
                <a16:creationId xmlns:a16="http://schemas.microsoft.com/office/drawing/2014/main" id="{82ED5DE8-6515-4F3C-93B3-7146217172B2}"/>
              </a:ext>
            </a:extLst>
          </p:cNvPr>
          <p:cNvSpPr/>
          <p:nvPr/>
        </p:nvSpPr>
        <p:spPr>
          <a:xfrm rot="5400000">
            <a:off x="-586681" y="3372157"/>
            <a:ext cx="5238444" cy="5238444"/>
          </a:xfrm>
          <a:prstGeom prst="arc">
            <a:avLst>
              <a:gd name="adj1" fmla="val 12808842"/>
              <a:gd name="adj2" fmla="val 17480476"/>
            </a:avLst>
          </a:prstGeom>
          <a:ln w="508000">
            <a:solidFill>
              <a:srgbClr val="1287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4D6E42E7-D73D-49FF-BE9A-901AE7FB649E}"/>
              </a:ext>
            </a:extLst>
          </p:cNvPr>
          <p:cNvGrpSpPr/>
          <p:nvPr/>
        </p:nvGrpSpPr>
        <p:grpSpPr>
          <a:xfrm>
            <a:off x="6169165" y="3945428"/>
            <a:ext cx="5184635" cy="1769573"/>
            <a:chOff x="6169165" y="3945426"/>
            <a:chExt cx="5184635" cy="1769573"/>
          </a:xfrm>
        </p:grpSpPr>
        <p:grpSp>
          <p:nvGrpSpPr>
            <p:cNvPr id="8" name="Group 7">
              <a:extLst>
                <a:ext uri="{FF2B5EF4-FFF2-40B4-BE49-F238E27FC236}">
                  <a16:creationId xmlns:a16="http://schemas.microsoft.com/office/drawing/2014/main" id="{7FF85DC3-A2BC-43D1-A70E-3064AEB4CAB4}"/>
                </a:ext>
              </a:extLst>
            </p:cNvPr>
            <p:cNvGrpSpPr/>
            <p:nvPr/>
          </p:nvGrpSpPr>
          <p:grpSpPr>
            <a:xfrm>
              <a:off x="6169165" y="3945426"/>
              <a:ext cx="5184635" cy="1769573"/>
              <a:chOff x="5342640" y="3774770"/>
              <a:chExt cx="3248424" cy="2052773"/>
            </a:xfrm>
          </p:grpSpPr>
          <p:sp>
            <p:nvSpPr>
              <p:cNvPr id="65" name="Rectangle: Rounded Corners 64">
                <a:extLst>
                  <a:ext uri="{FF2B5EF4-FFF2-40B4-BE49-F238E27FC236}">
                    <a16:creationId xmlns:a16="http://schemas.microsoft.com/office/drawing/2014/main" id="{6949126C-36DD-49B5-AC9A-6B4708C13AE4}"/>
                  </a:ext>
                </a:extLst>
              </p:cNvPr>
              <p:cNvSpPr/>
              <p:nvPr/>
            </p:nvSpPr>
            <p:spPr>
              <a:xfrm>
                <a:off x="5342640" y="3942612"/>
                <a:ext cx="3248424" cy="1884931"/>
              </a:xfrm>
              <a:prstGeom prst="roundRect">
                <a:avLst>
                  <a:gd name="adj" fmla="val 8159"/>
                </a:avLst>
              </a:prstGeom>
              <a:solidFill>
                <a:schemeClr val="bg1"/>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0C6B8F"/>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959B112B-57F7-4D37-B25D-876708EEB338}"/>
                  </a:ext>
                </a:extLst>
              </p:cNvPr>
              <p:cNvSpPr/>
              <p:nvPr/>
            </p:nvSpPr>
            <p:spPr>
              <a:xfrm>
                <a:off x="5342642" y="3777602"/>
                <a:ext cx="2516723" cy="500610"/>
              </a:xfrm>
              <a:prstGeom prst="roundRect">
                <a:avLst>
                  <a:gd name="adj" fmla="val 50000"/>
                </a:avLst>
              </a:prstGeom>
              <a:solidFill>
                <a:srgbClr val="70BCC2"/>
              </a:solidFill>
              <a:ln>
                <a:no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2A8802C-BD08-47E0-9634-072078D00892}"/>
                  </a:ext>
                </a:extLst>
              </p:cNvPr>
              <p:cNvSpPr txBox="1"/>
              <p:nvPr/>
            </p:nvSpPr>
            <p:spPr>
              <a:xfrm>
                <a:off x="5758466" y="3774770"/>
                <a:ext cx="2020971" cy="535549"/>
              </a:xfrm>
              <a:prstGeom prst="rect">
                <a:avLst/>
              </a:prstGeom>
              <a:noFill/>
            </p:spPr>
            <p:txBody>
              <a:bodyPr wrap="none" rtlCol="0">
                <a:spAutoFit/>
              </a:bodyPr>
              <a:lstStyle/>
              <a:p>
                <a:pPr lvl="0" algn="just">
                  <a:buClr>
                    <a:srgbClr val="002060"/>
                  </a:buClr>
                  <a:buSzPts val="1800"/>
                </a:pPr>
                <a:r>
                  <a:rPr lang="en-US" b="1">
                    <a:solidFill>
                      <a:schemeClr val="bg2">
                        <a:lumMod val="10000"/>
                      </a:schemeClr>
                    </a:solidFill>
                    <a:latin typeface="Montserrat" panose="00000500000000000000" pitchFamily="50" charset="0"/>
                    <a:cs typeface="Arial"/>
                    <a:sym typeface="Arial"/>
                  </a:rPr>
                  <a:t>TCVN 6396-50:2017</a:t>
                </a:r>
              </a:p>
            </p:txBody>
          </p:sp>
        </p:grpSp>
        <p:sp>
          <p:nvSpPr>
            <p:cNvPr id="22" name="Rectangle 21">
              <a:extLst>
                <a:ext uri="{FF2B5EF4-FFF2-40B4-BE49-F238E27FC236}">
                  <a16:creationId xmlns:a16="http://schemas.microsoft.com/office/drawing/2014/main" id="{BA4252F7-DC17-4232-A7D0-1326F6C04D44}"/>
                </a:ext>
              </a:extLst>
            </p:cNvPr>
            <p:cNvSpPr/>
            <p:nvPr/>
          </p:nvSpPr>
          <p:spPr>
            <a:xfrm>
              <a:off x="6297870" y="4606594"/>
              <a:ext cx="4979730" cy="954107"/>
            </a:xfrm>
            <a:prstGeom prst="rect">
              <a:avLst/>
            </a:prstGeom>
          </p:spPr>
          <p:txBody>
            <a:bodyPr wrap="square">
              <a:spAutoFit/>
            </a:bodyPr>
            <a:lstStyle/>
            <a:p>
              <a:pPr algn="just">
                <a:spcBef>
                  <a:spcPts val="600"/>
                </a:spcBef>
                <a:spcAft>
                  <a:spcPts val="600"/>
                </a:spcAft>
                <a:buClr>
                  <a:srgbClr val="002060"/>
                </a:buClr>
                <a:buSzPts val="1800"/>
              </a:pPr>
              <a:r>
                <a:rPr lang="en-US" sz="1400">
                  <a:solidFill>
                    <a:schemeClr val="bg2">
                      <a:lumMod val="10000"/>
                    </a:schemeClr>
                  </a:solidFill>
                  <a:latin typeface="Montserrat" panose="00000500000000000000" pitchFamily="50" charset="0"/>
                  <a:ea typeface="Arial"/>
                  <a:cs typeface="Arial"/>
                  <a:sym typeface="Arial"/>
                </a:rPr>
                <a:t>EN 81-50:2014  Safety requirements on structure and lift installation - Testing and testing - Part 50: Requirements on design, calculation, inspection and testing Test elevator parts</a:t>
              </a:r>
              <a:endParaRPr lang="en-US" sz="1400">
                <a:solidFill>
                  <a:schemeClr val="bg2">
                    <a:lumMod val="10000"/>
                  </a:schemeClr>
                </a:solidFill>
                <a:latin typeface="Montserrat" panose="00000500000000000000" pitchFamily="50" charset="0"/>
                <a:ea typeface="Arial"/>
                <a:cs typeface="Arial"/>
              </a:endParaRPr>
            </a:p>
          </p:txBody>
        </p:sp>
        <p:pic>
          <p:nvPicPr>
            <p:cNvPr id="24" name="Graphic 23">
              <a:extLst>
                <a:ext uri="{FF2B5EF4-FFF2-40B4-BE49-F238E27FC236}">
                  <a16:creationId xmlns:a16="http://schemas.microsoft.com/office/drawing/2014/main" id="{520A3C20-DC8E-4A98-BA8A-7952A9B158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5886" y="4033637"/>
              <a:ext cx="352356" cy="257941"/>
            </a:xfrm>
            <a:prstGeom prst="rect">
              <a:avLst/>
            </a:prstGeom>
          </p:spPr>
        </p:pic>
      </p:grpSp>
    </p:spTree>
    <p:extLst>
      <p:ext uri="{BB962C8B-B14F-4D97-AF65-F5344CB8AC3E}">
        <p14:creationId xmlns:p14="http://schemas.microsoft.com/office/powerpoint/2010/main" val="141996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250"/>
                                        <p:tgtEl>
                                          <p:spTgt spid="6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2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de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10000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3"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Google Shape;259;p26">
            <a:extLst>
              <a:ext uri="{FF2B5EF4-FFF2-40B4-BE49-F238E27FC236}">
                <a16:creationId xmlns:a16="http://schemas.microsoft.com/office/drawing/2014/main" id="{9FF683AC-94F9-473B-8133-79DE06E38756}"/>
              </a:ext>
            </a:extLst>
          </p:cNvPr>
          <p:cNvSpPr txBox="1"/>
          <p:nvPr/>
        </p:nvSpPr>
        <p:spPr>
          <a:xfrm>
            <a:off x="1485744" y="1870002"/>
            <a:ext cx="5247035" cy="4580511"/>
          </a:xfrm>
          <a:prstGeom prst="rect">
            <a:avLst/>
          </a:prstGeom>
        </p:spPr>
        <p:txBody>
          <a:bodyPr spcFirstLastPara="1" vert="horz" lIns="91440" tIns="45720" rIns="91440" bIns="45720" rtlCol="0" anchor="ctr" anchorCtr="0">
            <a:noAutofit/>
          </a:bodyPr>
          <a:lstStyle/>
          <a:p>
            <a:pPr>
              <a:spcBef>
                <a:spcPts val="600"/>
              </a:spcBef>
              <a:spcAft>
                <a:spcPts val="600"/>
              </a:spcAft>
              <a:buClr>
                <a:srgbClr val="002060"/>
              </a:buClr>
              <a:buSzPts val="1600"/>
            </a:pPr>
            <a:r>
              <a:rPr lang="en-US" sz="2000" b="1" dirty="0">
                <a:solidFill>
                  <a:srgbClr val="128791"/>
                </a:solidFill>
                <a:latin typeface="Montserrat" panose="00000500000000000000" pitchFamily="50" charset="0"/>
              </a:rPr>
              <a:t>1. </a:t>
            </a:r>
            <a:r>
              <a:rPr lang="en-US" sz="2000" dirty="0">
                <a:solidFill>
                  <a:schemeClr val="bg2">
                    <a:lumMod val="10000"/>
                  </a:schemeClr>
                </a:solidFill>
                <a:latin typeface="Montserrat" panose="00000500000000000000" pitchFamily="50" charset="0"/>
              </a:rPr>
              <a:t>General rules </a:t>
            </a:r>
          </a:p>
          <a:p>
            <a:pPr indent="225420">
              <a:spcBef>
                <a:spcPts val="600"/>
              </a:spcBef>
              <a:spcAft>
                <a:spcPts val="600"/>
              </a:spcAft>
              <a:buClr>
                <a:srgbClr val="002060"/>
              </a:buClr>
              <a:buSzPts val="1600"/>
            </a:pPr>
            <a:r>
              <a:rPr lang="en-US" sz="2000" i="1" dirty="0">
                <a:solidFill>
                  <a:schemeClr val="bg2">
                    <a:lumMod val="10000"/>
                  </a:schemeClr>
                </a:solidFill>
                <a:latin typeface="Montserrat" panose="00000500000000000000" pitchFamily="50" charset="0"/>
              </a:rPr>
              <a:t>1.1 Scope of application </a:t>
            </a:r>
          </a:p>
          <a:p>
            <a:pPr indent="225420">
              <a:spcBef>
                <a:spcPts val="600"/>
              </a:spcBef>
              <a:spcAft>
                <a:spcPts val="600"/>
              </a:spcAft>
              <a:buClr>
                <a:srgbClr val="002060"/>
              </a:buClr>
              <a:buSzPts val="1600"/>
            </a:pPr>
            <a:r>
              <a:rPr lang="en-US" sz="2000" i="1" dirty="0">
                <a:solidFill>
                  <a:schemeClr val="bg2">
                    <a:lumMod val="10000"/>
                  </a:schemeClr>
                </a:solidFill>
                <a:latin typeface="Montserrat" panose="00000500000000000000" pitchFamily="50" charset="0"/>
              </a:rPr>
              <a:t>1.2 Subjects of application</a:t>
            </a:r>
          </a:p>
          <a:p>
            <a:pPr indent="225420">
              <a:spcBef>
                <a:spcPts val="600"/>
              </a:spcBef>
              <a:spcAft>
                <a:spcPts val="600"/>
              </a:spcAft>
              <a:buClr>
                <a:srgbClr val="002060"/>
              </a:buClr>
              <a:buSzPts val="1600"/>
            </a:pPr>
            <a:r>
              <a:rPr lang="en-US" sz="2000" i="1" dirty="0">
                <a:solidFill>
                  <a:schemeClr val="bg2">
                    <a:lumMod val="10000"/>
                  </a:schemeClr>
                </a:solidFill>
                <a:latin typeface="Montserrat" panose="00000500000000000000" pitchFamily="50" charset="0"/>
              </a:rPr>
              <a:t>1.3 Terminology and definitions </a:t>
            </a:r>
          </a:p>
          <a:p>
            <a:pPr>
              <a:spcBef>
                <a:spcPts val="600"/>
              </a:spcBef>
              <a:spcAft>
                <a:spcPts val="600"/>
              </a:spcAft>
              <a:buClr>
                <a:srgbClr val="002060"/>
              </a:buClr>
              <a:buSzPts val="1600"/>
            </a:pPr>
            <a:r>
              <a:rPr lang="en-US" sz="2000" b="1" dirty="0">
                <a:solidFill>
                  <a:srgbClr val="128791"/>
                </a:solidFill>
                <a:latin typeface="Montserrat" panose="00000500000000000000" pitchFamily="50" charset="0"/>
              </a:rPr>
              <a:t>2. </a:t>
            </a:r>
            <a:r>
              <a:rPr lang="en-US" sz="2000" dirty="0">
                <a:solidFill>
                  <a:schemeClr val="bg2">
                    <a:lumMod val="10000"/>
                  </a:schemeClr>
                </a:solidFill>
                <a:latin typeface="Montserrat" panose="00000500000000000000" pitchFamily="50" charset="0"/>
              </a:rPr>
              <a:t>Technical regulations </a:t>
            </a:r>
          </a:p>
          <a:p>
            <a:pPr>
              <a:spcBef>
                <a:spcPts val="600"/>
              </a:spcBef>
              <a:spcAft>
                <a:spcPts val="600"/>
              </a:spcAft>
              <a:buClr>
                <a:srgbClr val="002060"/>
              </a:buClr>
              <a:buSzPts val="1600"/>
            </a:pPr>
            <a:r>
              <a:rPr lang="en-US" sz="2000" b="1" dirty="0">
                <a:solidFill>
                  <a:srgbClr val="128791"/>
                </a:solidFill>
                <a:latin typeface="Montserrat" panose="00000500000000000000" pitchFamily="50" charset="0"/>
              </a:rPr>
              <a:t>3. </a:t>
            </a:r>
            <a:r>
              <a:rPr lang="en-US" sz="2000" dirty="0">
                <a:solidFill>
                  <a:schemeClr val="bg2">
                    <a:lumMod val="10000"/>
                  </a:schemeClr>
                </a:solidFill>
                <a:latin typeface="Montserrat" panose="00000500000000000000" pitchFamily="50" charset="0"/>
              </a:rPr>
              <a:t>Regulations on quality management</a:t>
            </a:r>
          </a:p>
          <a:p>
            <a:pPr>
              <a:spcBef>
                <a:spcPts val="600"/>
              </a:spcBef>
              <a:spcAft>
                <a:spcPts val="600"/>
              </a:spcAft>
              <a:buClr>
                <a:srgbClr val="002060"/>
              </a:buClr>
              <a:buSzPts val="1600"/>
            </a:pPr>
            <a:r>
              <a:rPr lang="en-US" sz="2000" b="1" dirty="0">
                <a:solidFill>
                  <a:srgbClr val="128791"/>
                </a:solidFill>
                <a:latin typeface="Montserrat" panose="00000500000000000000" pitchFamily="50" charset="0"/>
              </a:rPr>
              <a:t>4. </a:t>
            </a:r>
            <a:r>
              <a:rPr lang="en-US" sz="2000" dirty="0">
                <a:solidFill>
                  <a:schemeClr val="bg2">
                    <a:lumMod val="10000"/>
                  </a:schemeClr>
                </a:solidFill>
                <a:latin typeface="Montserrat" panose="00000500000000000000" pitchFamily="50" charset="0"/>
              </a:rPr>
              <a:t>Responsibilities of organizations and individuals</a:t>
            </a:r>
          </a:p>
          <a:p>
            <a:pPr>
              <a:spcBef>
                <a:spcPts val="600"/>
              </a:spcBef>
              <a:spcAft>
                <a:spcPts val="600"/>
              </a:spcAft>
              <a:buClr>
                <a:srgbClr val="002060"/>
              </a:buClr>
              <a:buSzPts val="1600"/>
            </a:pPr>
            <a:r>
              <a:rPr lang="en-US" sz="2000" b="1" dirty="0">
                <a:solidFill>
                  <a:srgbClr val="128791"/>
                </a:solidFill>
                <a:latin typeface="Montserrat" panose="00000500000000000000" pitchFamily="50" charset="0"/>
              </a:rPr>
              <a:t>5. </a:t>
            </a:r>
            <a:r>
              <a:rPr lang="en-US" sz="2000" dirty="0">
                <a:solidFill>
                  <a:schemeClr val="bg2">
                    <a:lumMod val="10000"/>
                  </a:schemeClr>
                </a:solidFill>
                <a:latin typeface="Montserrat" panose="00000500000000000000" pitchFamily="50" charset="0"/>
              </a:rPr>
              <a:t>Implementation organization </a:t>
            </a:r>
          </a:p>
        </p:txBody>
      </p:sp>
      <p:sp>
        <p:nvSpPr>
          <p:cNvPr id="21" name="Rectangle 20">
            <a:extLst>
              <a:ext uri="{FF2B5EF4-FFF2-40B4-BE49-F238E27FC236}">
                <a16:creationId xmlns:a16="http://schemas.microsoft.com/office/drawing/2014/main" id="{902E2914-01C3-4F93-ACE0-32A62CE3125B}"/>
              </a:ext>
            </a:extLst>
          </p:cNvPr>
          <p:cNvSpPr/>
          <p:nvPr/>
        </p:nvSpPr>
        <p:spPr>
          <a:xfrm>
            <a:off x="6781800" y="621360"/>
            <a:ext cx="4449717" cy="5601816"/>
          </a:xfrm>
          <a:prstGeom prst="rect">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Picture 2" descr="A picture containing tree, outdoor&#10;&#10;Description automatically generated">
            <a:extLst>
              <a:ext uri="{FF2B5EF4-FFF2-40B4-BE49-F238E27FC236}">
                <a16:creationId xmlns:a16="http://schemas.microsoft.com/office/drawing/2014/main" id="{4B9D4F1D-7211-4BBB-A09D-16BAF4CB1B60}"/>
              </a:ext>
            </a:extLst>
          </p:cNvPr>
          <p:cNvPicPr>
            <a:picLocks noChangeAspect="1"/>
          </p:cNvPicPr>
          <p:nvPr/>
        </p:nvPicPr>
        <p:blipFill rotWithShape="1">
          <a:blip r:embed="rId3">
            <a:extLst>
              <a:ext uri="{28A0092B-C50C-407E-A947-70E740481C1C}">
                <a14:useLocalDpi xmlns:a14="http://schemas.microsoft.com/office/drawing/2010/main" val="0"/>
              </a:ext>
            </a:extLst>
          </a:blip>
          <a:srcRect l="8866" r="50558"/>
          <a:stretch/>
        </p:blipFill>
        <p:spPr>
          <a:xfrm>
            <a:off x="6878036" y="696621"/>
            <a:ext cx="4432032" cy="5627979"/>
          </a:xfrm>
          <a:prstGeom prst="rect">
            <a:avLst/>
          </a:prstGeom>
        </p:spPr>
      </p:pic>
      <p:sp>
        <p:nvSpPr>
          <p:cNvPr id="23" name="TextBox 22">
            <a:extLst>
              <a:ext uri="{FF2B5EF4-FFF2-40B4-BE49-F238E27FC236}">
                <a16:creationId xmlns:a16="http://schemas.microsoft.com/office/drawing/2014/main" id="{2F435249-BC87-4F0E-BFBF-E9D1A62D63F2}"/>
              </a:ext>
            </a:extLst>
          </p:cNvPr>
          <p:cNvSpPr txBox="1"/>
          <p:nvPr/>
        </p:nvSpPr>
        <p:spPr>
          <a:xfrm>
            <a:off x="157843" y="533400"/>
            <a:ext cx="6146164" cy="1384995"/>
          </a:xfrm>
          <a:prstGeom prst="rect">
            <a:avLst/>
          </a:prstGeom>
          <a:noFill/>
        </p:spPr>
        <p:txBody>
          <a:bodyPr wrap="square" rtlCol="0" anchor="t">
            <a:spAutoFit/>
          </a:bodyPr>
          <a:lstStyle/>
          <a:p>
            <a:pPr algn="r"/>
            <a:r>
              <a:rPr lang="en-US" sz="2800" b="1">
                <a:solidFill>
                  <a:srgbClr val="128791"/>
                </a:solidFill>
                <a:latin typeface="Montserrat" panose="00000500000000000000" pitchFamily="50" charset="0"/>
                <a:sym typeface="Arial"/>
              </a:rPr>
              <a:t>NATIONAL </a:t>
            </a:r>
          </a:p>
          <a:p>
            <a:pPr algn="r"/>
            <a:r>
              <a:rPr lang="en-US" sz="2800" b="1">
                <a:solidFill>
                  <a:srgbClr val="128791"/>
                </a:solidFill>
                <a:latin typeface="Montserrat" panose="00000500000000000000" pitchFamily="50" charset="0"/>
                <a:sym typeface="Arial"/>
              </a:rPr>
              <a:t>TECCHNICAL REGULATION </a:t>
            </a:r>
          </a:p>
          <a:p>
            <a:pPr algn="r"/>
            <a:r>
              <a:rPr lang="en-US" sz="2800" b="1">
                <a:solidFill>
                  <a:srgbClr val="E4037E"/>
                </a:solidFill>
                <a:latin typeface="Montserrat" panose="00000500000000000000" pitchFamily="50" charset="0"/>
                <a:sym typeface="Arial"/>
              </a:rPr>
              <a:t>ON SAFETY FOR LIFT</a:t>
            </a:r>
            <a:endParaRPr lang="en-US" sz="2800" b="1">
              <a:solidFill>
                <a:srgbClr val="E4037E"/>
              </a:solidFill>
              <a:latin typeface="Montserrat" panose="00000500000000000000" pitchFamily="50" charset="0"/>
            </a:endParaRPr>
          </a:p>
        </p:txBody>
      </p:sp>
      <p:sp>
        <p:nvSpPr>
          <p:cNvPr id="25" name="Rectangle 24">
            <a:extLst>
              <a:ext uri="{FF2B5EF4-FFF2-40B4-BE49-F238E27FC236}">
                <a16:creationId xmlns:a16="http://schemas.microsoft.com/office/drawing/2014/main" id="{1B67860B-B134-4F28-9629-0119DC08A0EF}"/>
              </a:ext>
            </a:extLst>
          </p:cNvPr>
          <p:cNvSpPr/>
          <p:nvPr/>
        </p:nvSpPr>
        <p:spPr>
          <a:xfrm>
            <a:off x="1" y="0"/>
            <a:ext cx="742171" cy="6858000"/>
          </a:xfrm>
          <a:prstGeom prst="rect">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Box 6">
            <a:extLst>
              <a:ext uri="{FF2B5EF4-FFF2-40B4-BE49-F238E27FC236}">
                <a16:creationId xmlns:a16="http://schemas.microsoft.com/office/drawing/2014/main" id="{7CE497C4-AC3F-4A56-B089-F25AD270DD91}"/>
              </a:ext>
            </a:extLst>
          </p:cNvPr>
          <p:cNvSpPr txBox="1"/>
          <p:nvPr/>
        </p:nvSpPr>
        <p:spPr>
          <a:xfrm>
            <a:off x="152400" y="-1815723"/>
            <a:ext cx="3625552" cy="1015663"/>
          </a:xfrm>
          <a:prstGeom prst="rect">
            <a:avLst/>
          </a:prstGeom>
          <a:noFill/>
        </p:spPr>
        <p:txBody>
          <a:bodyPr wrap="square" rtlCol="0" anchor="t">
            <a:spAutoFit/>
          </a:bodyPr>
          <a:lstStyle/>
          <a:p>
            <a:pPr algn="just"/>
            <a:r>
              <a:rPr lang="en-US" sz="2000" b="1">
                <a:solidFill>
                  <a:srgbClr val="F2F2F2"/>
                </a:solidFill>
                <a:latin typeface="Montserrat" panose="00000500000000000000" pitchFamily="50" charset="0"/>
                <a:sym typeface="Arial"/>
              </a:rPr>
              <a:t>NATIONAL TECCHNICAL</a:t>
            </a:r>
          </a:p>
          <a:p>
            <a:pPr algn="just"/>
            <a:r>
              <a:rPr lang="en-US" sz="2000" b="1">
                <a:solidFill>
                  <a:srgbClr val="F2F2F2"/>
                </a:solidFill>
                <a:latin typeface="Montserrat" panose="00000500000000000000" pitchFamily="50" charset="0"/>
                <a:sym typeface="Arial"/>
              </a:rPr>
              <a:t>REGULATION ON SAFETY </a:t>
            </a:r>
          </a:p>
          <a:p>
            <a:pPr algn="just"/>
            <a:r>
              <a:rPr lang="en-US" sz="2000" b="1">
                <a:solidFill>
                  <a:srgbClr val="F2F2F2"/>
                </a:solidFill>
                <a:latin typeface="Montserrat" panose="00000500000000000000" pitchFamily="50" charset="0"/>
                <a:sym typeface="Arial"/>
              </a:rPr>
              <a:t>FOR LIFT</a:t>
            </a:r>
            <a:endParaRPr lang="en-US" sz="2000" b="1">
              <a:solidFill>
                <a:srgbClr val="F2F2F2"/>
              </a:solidFill>
              <a:latin typeface="Montserrat" panose="00000500000000000000" pitchFamily="50" charset="0"/>
            </a:endParaRPr>
          </a:p>
        </p:txBody>
      </p:sp>
      <p:sp>
        <p:nvSpPr>
          <p:cNvPr id="8" name="Google Shape;260;p26">
            <a:extLst>
              <a:ext uri="{FF2B5EF4-FFF2-40B4-BE49-F238E27FC236}">
                <a16:creationId xmlns:a16="http://schemas.microsoft.com/office/drawing/2014/main" id="{4F17D370-5A2A-4354-BA69-AB20626ADBEA}"/>
              </a:ext>
            </a:extLst>
          </p:cNvPr>
          <p:cNvSpPr txBox="1"/>
          <p:nvPr/>
        </p:nvSpPr>
        <p:spPr>
          <a:xfrm>
            <a:off x="119744" y="7242601"/>
            <a:ext cx="2494357" cy="415458"/>
          </a:xfrm>
          <a:prstGeom prst="rect">
            <a:avLst/>
          </a:prstGeom>
          <a:noFill/>
          <a:ln>
            <a:noFill/>
          </a:ln>
        </p:spPr>
        <p:txBody>
          <a:bodyPr spcFirstLastPara="1" wrap="square" lIns="91425" tIns="45700" rIns="91425" bIns="45700" anchor="t" anchorCtr="0">
            <a:spAutoFit/>
          </a:bodyPr>
          <a:lstStyle/>
          <a:p>
            <a:pPr algn="just">
              <a:spcAft>
                <a:spcPts val="600"/>
              </a:spcAft>
              <a:buClr>
                <a:srgbClr val="03BD4E"/>
              </a:buClr>
              <a:buSzPts val="1800"/>
            </a:pPr>
            <a:r>
              <a:rPr lang="en-US" sz="1600" b="1">
                <a:solidFill>
                  <a:srgbClr val="C00000"/>
                </a:solidFill>
                <a:latin typeface="Montserrat" panose="00000500000000000000" pitchFamily="50" charset="0"/>
              </a:rPr>
              <a:t>Scope of application</a:t>
            </a:r>
          </a:p>
        </p:txBody>
      </p:sp>
      <p:sp>
        <p:nvSpPr>
          <p:cNvPr id="9" name="Rectangle: Rounded Corners 8">
            <a:extLst>
              <a:ext uri="{FF2B5EF4-FFF2-40B4-BE49-F238E27FC236}">
                <a16:creationId xmlns:a16="http://schemas.microsoft.com/office/drawing/2014/main" id="{599E0697-4635-4843-A2B7-45EFE5DFB0EC}"/>
              </a:ext>
            </a:extLst>
          </p:cNvPr>
          <p:cNvSpPr/>
          <p:nvPr/>
        </p:nvSpPr>
        <p:spPr>
          <a:xfrm rot="16200000">
            <a:off x="1100058" y="-1620017"/>
            <a:ext cx="45719" cy="1716575"/>
          </a:xfrm>
          <a:prstGeom prst="roundRect">
            <a:avLst>
              <a:gd name="adj" fmla="val 47917"/>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072554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Google Shape;259;p26">
            <a:extLst>
              <a:ext uri="{FF2B5EF4-FFF2-40B4-BE49-F238E27FC236}">
                <a16:creationId xmlns:a16="http://schemas.microsoft.com/office/drawing/2014/main" id="{9FF683AC-94F9-473B-8133-79DE06E38756}"/>
              </a:ext>
            </a:extLst>
          </p:cNvPr>
          <p:cNvSpPr txBox="1"/>
          <p:nvPr/>
        </p:nvSpPr>
        <p:spPr>
          <a:xfrm>
            <a:off x="4766205" y="381000"/>
            <a:ext cx="6816195" cy="6096000"/>
          </a:xfrm>
          <a:prstGeom prst="rect">
            <a:avLst/>
          </a:prstGeom>
        </p:spPr>
        <p:txBody>
          <a:bodyPr spcFirstLastPara="1" vert="horz" lIns="91440" tIns="45720" rIns="91440" bIns="45720" rtlCol="0" anchor="ctr" anchorCtr="0">
            <a:normAutofit/>
          </a:bodyPr>
          <a:lstStyle/>
          <a:p>
            <a:pPr>
              <a:spcBef>
                <a:spcPts val="600"/>
              </a:spcBef>
              <a:spcAft>
                <a:spcPts val="600"/>
              </a:spcAft>
              <a:buClr>
                <a:srgbClr val="002060"/>
              </a:buClr>
              <a:buSzPts val="1600"/>
            </a:pPr>
            <a:r>
              <a:rPr lang="en-US" sz="2100" b="1" dirty="0">
                <a:solidFill>
                  <a:srgbClr val="128791"/>
                </a:solidFill>
                <a:latin typeface="Montserrat" panose="00000500000000000000" pitchFamily="50" charset="0"/>
                <a:ea typeface="Arial"/>
                <a:cs typeface="Arial"/>
                <a:sym typeface="Arial"/>
              </a:rPr>
              <a:t>Applies:</a:t>
            </a:r>
            <a:endParaRPr lang="en-US" sz="2100" b="1" dirty="0">
              <a:solidFill>
                <a:srgbClr val="128791"/>
              </a:solidFill>
              <a:latin typeface="Montserrat" panose="00000500000000000000" pitchFamily="50" charset="0"/>
              <a:ea typeface="Arial"/>
              <a:cs typeface="Arial"/>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Machine room or machine room-less </a:t>
            </a:r>
            <a:endParaRPr lang="en-US" sz="1400" dirty="0">
              <a:solidFill>
                <a:schemeClr val="bg2">
                  <a:lumMod val="10000"/>
                </a:schemeClr>
              </a:solidFill>
              <a:latin typeface="Montserrat" panose="00000500000000000000" pitchFamily="50" charset="0"/>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Hydraulic </a:t>
            </a:r>
            <a:endParaRPr lang="en-US" sz="1400" dirty="0">
              <a:solidFill>
                <a:schemeClr val="bg2">
                  <a:lumMod val="10000"/>
                </a:schemeClr>
              </a:solidFill>
              <a:latin typeface="Montserrat" panose="00000500000000000000" pitchFamily="50" charset="0"/>
            </a:endParaRPr>
          </a:p>
          <a:p>
            <a:pPr>
              <a:spcBef>
                <a:spcPts val="600"/>
              </a:spcBef>
              <a:spcAft>
                <a:spcPts val="600"/>
              </a:spcAft>
              <a:buClr>
                <a:srgbClr val="002060"/>
              </a:buClr>
              <a:buSzPts val="1600"/>
            </a:pPr>
            <a:r>
              <a:rPr lang="en-US" sz="2100" b="1" dirty="0">
                <a:solidFill>
                  <a:srgbClr val="128791"/>
                </a:solidFill>
                <a:latin typeface="Montserrat" panose="00000500000000000000" pitchFamily="50" charset="0"/>
                <a:ea typeface="Arial"/>
                <a:cs typeface="Arial"/>
                <a:sym typeface="Arial"/>
              </a:rPr>
              <a:t>Does not apply:</a:t>
            </a:r>
            <a:endParaRPr lang="en-US" sz="2100" b="1" dirty="0">
              <a:solidFill>
                <a:srgbClr val="128791"/>
              </a:solidFill>
              <a:latin typeface="Montserrat" panose="00000500000000000000" pitchFamily="50" charset="0"/>
              <a:ea typeface="Arial"/>
              <a:cs typeface="Arial"/>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a:t>
            </a:r>
            <a:r>
              <a:rPr lang="en-US" sz="1400" dirty="0">
                <a:solidFill>
                  <a:schemeClr val="bg2">
                    <a:lumMod val="10000"/>
                  </a:schemeClr>
                </a:solidFill>
                <a:latin typeface="Montserrat" panose="00000500000000000000" pitchFamily="50" charset="0"/>
              </a:rPr>
              <a:t>Home elevators are regulated in QCVN 32:2018/BLDTBXH Regulations</a:t>
            </a:r>
            <a:endParaRPr lang="en-US" sz="1400" dirty="0">
              <a:solidFill>
                <a:schemeClr val="bg2">
                  <a:lumMod val="10000"/>
                </a:schemeClr>
              </a:solidFill>
              <a:latin typeface="Montserrat" panose="00000500000000000000" pitchFamily="50" charset="0"/>
              <a:sym typeface="Arial"/>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Have a rated speed ≤ 0.15 m/s</a:t>
            </a:r>
            <a:endParaRPr lang="en-US" sz="1400" dirty="0">
              <a:solidFill>
                <a:schemeClr val="bg2">
                  <a:lumMod val="10000"/>
                </a:schemeClr>
              </a:solidFill>
              <a:latin typeface="Montserrat" panose="00000500000000000000" pitchFamily="50" charset="0"/>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Hydraulic ladder with rated speed exceeding 1 m/s</a:t>
            </a:r>
            <a:endParaRPr lang="en-US" sz="1400" dirty="0">
              <a:solidFill>
                <a:schemeClr val="bg2">
                  <a:lumMod val="10000"/>
                </a:schemeClr>
              </a:solidFill>
              <a:latin typeface="Montserrat" panose="00000500000000000000" pitchFamily="50" charset="0"/>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Hydraulic elevators with rated speed exceeding 1 m/s or hydraulic elevators if the pressure relief valve is set to exceed 50 MPa</a:t>
            </a:r>
            <a:endParaRPr lang="en-US" sz="1400" dirty="0">
              <a:solidFill>
                <a:schemeClr val="bg2">
                  <a:lumMod val="10000"/>
                </a:schemeClr>
              </a:solidFill>
              <a:latin typeface="Montserrat" panose="00000500000000000000" pitchFamily="50" charset="0"/>
            </a:endParaRP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sym typeface="Arial"/>
              </a:rPr>
              <a:t> Lifting devices, reels, mine lifts, stage lifts, automatic bucket lifts, lifts, lifts and hoists for construction sites of public buildings and buildings, winches on ships, offshore exploration or drilling rigs, construction and maintenance equipment or lifts in wind turbines</a:t>
            </a:r>
          </a:p>
          <a:p>
            <a:pPr algn="just">
              <a:spcBef>
                <a:spcPts val="600"/>
              </a:spcBef>
              <a:spcAft>
                <a:spcPts val="600"/>
              </a:spcAft>
              <a:buClr>
                <a:srgbClr val="128791"/>
              </a:buClr>
              <a:buSzPts val="1600"/>
            </a:pPr>
            <a:r>
              <a:rPr lang="en-US" sz="2100" b="1" dirty="0">
                <a:solidFill>
                  <a:srgbClr val="128791"/>
                </a:solidFill>
                <a:latin typeface="Montserrat" panose="00000500000000000000" pitchFamily="50" charset="0"/>
                <a:ea typeface="Arial"/>
                <a:cs typeface="Arial"/>
              </a:rPr>
              <a:t>Other provision</a:t>
            </a:r>
            <a:r>
              <a:rPr lang="en-US" sz="2100" b="1" dirty="0">
                <a:solidFill>
                  <a:srgbClr val="128791"/>
                </a:solidFill>
                <a:latin typeface="Montserrat" panose="00000500000000000000" pitchFamily="50" charset="0"/>
                <a:ea typeface="Arial"/>
                <a:cs typeface="Arial"/>
                <a:sym typeface="Arial"/>
              </a:rPr>
              <a:t>:</a:t>
            </a: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rPr>
              <a:t> For elevators installed in existing buildings, EN 81-21 can be applied</a:t>
            </a:r>
          </a:p>
          <a:p>
            <a:pPr algn="just">
              <a:spcBef>
                <a:spcPts val="600"/>
              </a:spcBef>
              <a:spcAft>
                <a:spcPts val="600"/>
              </a:spcAft>
              <a:buClr>
                <a:srgbClr val="128791"/>
              </a:buClr>
              <a:buSzPts val="1600"/>
              <a:buFont typeface="Courier New" panose="02070309020205020404" pitchFamily="49" charset="0"/>
              <a:buChar char="o"/>
            </a:pPr>
            <a:r>
              <a:rPr lang="en-US" sz="1400" dirty="0">
                <a:solidFill>
                  <a:schemeClr val="bg2">
                    <a:lumMod val="10000"/>
                  </a:schemeClr>
                </a:solidFill>
                <a:latin typeface="Montserrat" panose="00000500000000000000" pitchFamily="50" charset="0"/>
              </a:rPr>
              <a:t> In addition to meeting the requirements of this Regulation, elevators must meet additional requirements according to specialized laws in special cases.</a:t>
            </a:r>
          </a:p>
        </p:txBody>
      </p:sp>
      <p:pic>
        <p:nvPicPr>
          <p:cNvPr id="3" name="Picture 2" descr="A picture containing background pattern&#10;&#10;Description automatically generated">
            <a:extLst>
              <a:ext uri="{FF2B5EF4-FFF2-40B4-BE49-F238E27FC236}">
                <a16:creationId xmlns:a16="http://schemas.microsoft.com/office/drawing/2014/main" id="{3711B038-D148-41DC-AB7F-BD4F686C89E0}"/>
              </a:ext>
            </a:extLst>
          </p:cNvPr>
          <p:cNvPicPr>
            <a:picLocks noChangeAspect="1"/>
          </p:cNvPicPr>
          <p:nvPr/>
        </p:nvPicPr>
        <p:blipFill rotWithShape="1">
          <a:blip r:embed="rId3">
            <a:extLst>
              <a:ext uri="{28A0092B-C50C-407E-A947-70E740481C1C}">
                <a14:useLocalDpi xmlns:a14="http://schemas.microsoft.com/office/drawing/2010/main" val="0"/>
              </a:ext>
            </a:extLst>
          </a:blip>
          <a:srcRect t="-1110" r="20000" b="38888"/>
          <a:stretch/>
        </p:blipFill>
        <p:spPr>
          <a:xfrm rot="5400000">
            <a:off x="-1295400" y="1295400"/>
            <a:ext cx="6858000" cy="4267200"/>
          </a:xfrm>
          <a:prstGeom prst="rect">
            <a:avLst/>
          </a:prstGeom>
        </p:spPr>
      </p:pic>
      <p:sp>
        <p:nvSpPr>
          <p:cNvPr id="23" name="Rectangle 22">
            <a:extLst>
              <a:ext uri="{FF2B5EF4-FFF2-40B4-BE49-F238E27FC236}">
                <a16:creationId xmlns:a16="http://schemas.microsoft.com/office/drawing/2014/main" id="{E3BBD4D0-0BE1-4064-B1A0-309EDFDB89DF}"/>
              </a:ext>
            </a:extLst>
          </p:cNvPr>
          <p:cNvSpPr/>
          <p:nvPr/>
        </p:nvSpPr>
        <p:spPr>
          <a:xfrm>
            <a:off x="-261" y="77"/>
            <a:ext cx="4191261" cy="6857923"/>
          </a:xfrm>
          <a:prstGeom prst="rect">
            <a:avLst/>
          </a:prstGeom>
          <a:gradFill flip="none" rotWithShape="1">
            <a:gsLst>
              <a:gs pos="0">
                <a:schemeClr val="accent5">
                  <a:lumMod val="40000"/>
                  <a:lumOff val="60000"/>
                  <a:alpha val="0"/>
                </a:schemeClr>
              </a:gs>
              <a:gs pos="63000">
                <a:srgbClr val="46939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4" name="TextBox 23">
            <a:extLst>
              <a:ext uri="{FF2B5EF4-FFF2-40B4-BE49-F238E27FC236}">
                <a16:creationId xmlns:a16="http://schemas.microsoft.com/office/drawing/2014/main" id="{37146EB9-14FB-4FB6-80E0-F871EA4188BD}"/>
              </a:ext>
            </a:extLst>
          </p:cNvPr>
          <p:cNvSpPr txBox="1"/>
          <p:nvPr/>
        </p:nvSpPr>
        <p:spPr>
          <a:xfrm>
            <a:off x="318471" y="668981"/>
            <a:ext cx="3625552" cy="1015663"/>
          </a:xfrm>
          <a:prstGeom prst="rect">
            <a:avLst/>
          </a:prstGeom>
          <a:noFill/>
        </p:spPr>
        <p:txBody>
          <a:bodyPr wrap="square" rtlCol="0" anchor="t">
            <a:spAutoFit/>
          </a:bodyPr>
          <a:lstStyle/>
          <a:p>
            <a:pPr algn="just"/>
            <a:r>
              <a:rPr lang="en-US" sz="2000" b="1">
                <a:solidFill>
                  <a:srgbClr val="F2F2F2"/>
                </a:solidFill>
                <a:latin typeface="Montserrat" panose="00000500000000000000" pitchFamily="50" charset="0"/>
                <a:sym typeface="Arial"/>
              </a:rPr>
              <a:t>NATIONAL TECCHNICAL</a:t>
            </a:r>
          </a:p>
          <a:p>
            <a:pPr algn="just"/>
            <a:r>
              <a:rPr lang="en-US" sz="2000" b="1">
                <a:solidFill>
                  <a:srgbClr val="F2F2F2"/>
                </a:solidFill>
                <a:latin typeface="Montserrat" panose="00000500000000000000" pitchFamily="50" charset="0"/>
                <a:sym typeface="Arial"/>
              </a:rPr>
              <a:t>REGULATION ON SAFETY </a:t>
            </a:r>
          </a:p>
          <a:p>
            <a:pPr algn="just"/>
            <a:r>
              <a:rPr lang="en-US" sz="2000" b="1">
                <a:solidFill>
                  <a:srgbClr val="F2F2F2"/>
                </a:solidFill>
                <a:latin typeface="Montserrat" panose="00000500000000000000" pitchFamily="50" charset="0"/>
                <a:sym typeface="Arial"/>
              </a:rPr>
              <a:t>FOR LIFT</a:t>
            </a:r>
            <a:endParaRPr lang="en-US" sz="2000" b="1">
              <a:solidFill>
                <a:srgbClr val="F2F2F2"/>
              </a:solidFill>
              <a:latin typeface="Montserrat" panose="00000500000000000000" pitchFamily="50" charset="0"/>
            </a:endParaRPr>
          </a:p>
        </p:txBody>
      </p:sp>
      <p:sp>
        <p:nvSpPr>
          <p:cNvPr id="25" name="Google Shape;260;p26">
            <a:extLst>
              <a:ext uri="{FF2B5EF4-FFF2-40B4-BE49-F238E27FC236}">
                <a16:creationId xmlns:a16="http://schemas.microsoft.com/office/drawing/2014/main" id="{5B548DB3-3D58-43A7-A1B8-5753C5000C59}"/>
              </a:ext>
            </a:extLst>
          </p:cNvPr>
          <p:cNvSpPr txBox="1"/>
          <p:nvPr/>
        </p:nvSpPr>
        <p:spPr>
          <a:xfrm>
            <a:off x="346607" y="1761305"/>
            <a:ext cx="2494357" cy="415458"/>
          </a:xfrm>
          <a:prstGeom prst="rect">
            <a:avLst/>
          </a:prstGeom>
          <a:noFill/>
          <a:ln>
            <a:noFill/>
          </a:ln>
        </p:spPr>
        <p:txBody>
          <a:bodyPr spcFirstLastPara="1" wrap="square" lIns="91425" tIns="45700" rIns="91425" bIns="45700" anchor="t" anchorCtr="0">
            <a:spAutoFit/>
          </a:bodyPr>
          <a:lstStyle/>
          <a:p>
            <a:pPr algn="just">
              <a:spcAft>
                <a:spcPts val="600"/>
              </a:spcAft>
              <a:buClr>
                <a:srgbClr val="03BD4E"/>
              </a:buClr>
              <a:buSzPts val="1800"/>
            </a:pPr>
            <a:r>
              <a:rPr lang="en-US" sz="1600" b="1" dirty="0">
                <a:solidFill>
                  <a:schemeClr val="accent2">
                    <a:lumMod val="75000"/>
                  </a:schemeClr>
                </a:solidFill>
                <a:latin typeface="Montserrat" panose="00000500000000000000" pitchFamily="50" charset="0"/>
              </a:rPr>
              <a:t>Scope of application</a:t>
            </a:r>
          </a:p>
        </p:txBody>
      </p:sp>
      <p:sp>
        <p:nvSpPr>
          <p:cNvPr id="8" name="TextBox 7">
            <a:extLst>
              <a:ext uri="{FF2B5EF4-FFF2-40B4-BE49-F238E27FC236}">
                <a16:creationId xmlns:a16="http://schemas.microsoft.com/office/drawing/2014/main" id="{D8D46BD8-A49B-4F80-83AD-4DDE87470E0E}"/>
              </a:ext>
            </a:extLst>
          </p:cNvPr>
          <p:cNvSpPr txBox="1"/>
          <p:nvPr/>
        </p:nvSpPr>
        <p:spPr>
          <a:xfrm>
            <a:off x="307585" y="-1896790"/>
            <a:ext cx="3625552" cy="1015663"/>
          </a:xfrm>
          <a:prstGeom prst="rect">
            <a:avLst/>
          </a:prstGeom>
          <a:noFill/>
        </p:spPr>
        <p:txBody>
          <a:bodyPr wrap="square" rtlCol="0" anchor="t">
            <a:spAutoFit/>
          </a:bodyPr>
          <a:lstStyle/>
          <a:p>
            <a:pPr algn="just"/>
            <a:r>
              <a:rPr lang="en-US" sz="2000" b="1">
                <a:solidFill>
                  <a:schemeClr val="bg1">
                    <a:lumMod val="95000"/>
                  </a:schemeClr>
                </a:solidFill>
                <a:latin typeface="Montserrat" panose="00000500000000000000" pitchFamily="50" charset="0"/>
                <a:sym typeface="Arial"/>
              </a:rPr>
              <a:t>NATIONAL TECCHNICAL</a:t>
            </a:r>
          </a:p>
          <a:p>
            <a:pPr algn="just"/>
            <a:r>
              <a:rPr lang="en-US" sz="2000" b="1">
                <a:solidFill>
                  <a:schemeClr val="bg1">
                    <a:lumMod val="95000"/>
                  </a:schemeClr>
                </a:solidFill>
                <a:latin typeface="Montserrat" panose="00000500000000000000" pitchFamily="50" charset="0"/>
                <a:sym typeface="Arial"/>
              </a:rPr>
              <a:t>REGULATION ON SAFETY </a:t>
            </a:r>
          </a:p>
          <a:p>
            <a:pPr algn="just"/>
            <a:r>
              <a:rPr lang="en-US" sz="2000" b="1">
                <a:solidFill>
                  <a:schemeClr val="bg1">
                    <a:lumMod val="95000"/>
                  </a:schemeClr>
                </a:solidFill>
                <a:latin typeface="Montserrat" panose="00000500000000000000" pitchFamily="50" charset="0"/>
                <a:sym typeface="Arial"/>
              </a:rPr>
              <a:t>FOR LIFT</a:t>
            </a:r>
            <a:endParaRPr lang="en-US" sz="2000" b="1">
              <a:solidFill>
                <a:schemeClr val="bg1">
                  <a:lumMod val="95000"/>
                </a:schemeClr>
              </a:solidFill>
              <a:latin typeface="Montserrat" panose="00000500000000000000" pitchFamily="50" charset="0"/>
            </a:endParaRPr>
          </a:p>
        </p:txBody>
      </p:sp>
      <p:sp>
        <p:nvSpPr>
          <p:cNvPr id="9" name="Google Shape;260;p26">
            <a:extLst>
              <a:ext uri="{FF2B5EF4-FFF2-40B4-BE49-F238E27FC236}">
                <a16:creationId xmlns:a16="http://schemas.microsoft.com/office/drawing/2014/main" id="{0D8CB9B5-5BBB-4800-A32B-C876DB842322}"/>
              </a:ext>
            </a:extLst>
          </p:cNvPr>
          <p:cNvSpPr txBox="1"/>
          <p:nvPr/>
        </p:nvSpPr>
        <p:spPr>
          <a:xfrm>
            <a:off x="-87925" y="7677937"/>
            <a:ext cx="2494357" cy="415458"/>
          </a:xfrm>
          <a:prstGeom prst="rect">
            <a:avLst/>
          </a:prstGeom>
          <a:noFill/>
          <a:ln>
            <a:noFill/>
          </a:ln>
        </p:spPr>
        <p:txBody>
          <a:bodyPr spcFirstLastPara="1" wrap="square" lIns="91425" tIns="45700" rIns="91425" bIns="45700" anchor="t" anchorCtr="0">
            <a:spAutoFit/>
          </a:bodyPr>
          <a:lstStyle/>
          <a:p>
            <a:pPr algn="just">
              <a:spcAft>
                <a:spcPts val="600"/>
              </a:spcAft>
              <a:buClr>
                <a:srgbClr val="03BD4E"/>
              </a:buClr>
              <a:buSzPts val="1800"/>
            </a:pPr>
            <a:r>
              <a:rPr lang="en-US" sz="1600" b="1">
                <a:solidFill>
                  <a:srgbClr val="C00000"/>
                </a:solidFill>
                <a:latin typeface="Montserrat" panose="00000500000000000000" pitchFamily="50" charset="0"/>
              </a:rPr>
              <a:t>Technical regulations</a:t>
            </a:r>
          </a:p>
        </p:txBody>
      </p:sp>
      <p:sp>
        <p:nvSpPr>
          <p:cNvPr id="10" name="Rectangle: Rounded Corners 9">
            <a:extLst>
              <a:ext uri="{FF2B5EF4-FFF2-40B4-BE49-F238E27FC236}">
                <a16:creationId xmlns:a16="http://schemas.microsoft.com/office/drawing/2014/main" id="{A1F6F3A2-5C17-4F1A-9FA9-89481D8E1224}"/>
              </a:ext>
            </a:extLst>
          </p:cNvPr>
          <p:cNvSpPr/>
          <p:nvPr/>
        </p:nvSpPr>
        <p:spPr>
          <a:xfrm rot="16200000">
            <a:off x="1255242" y="-1701084"/>
            <a:ext cx="45719" cy="1716575"/>
          </a:xfrm>
          <a:prstGeom prst="roundRect">
            <a:avLst>
              <a:gd name="adj" fmla="val 47917"/>
            </a:avLst>
          </a:prstGeom>
          <a:solidFill>
            <a:srgbClr val="12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Rounded Corners 10">
            <a:extLst>
              <a:ext uri="{FF2B5EF4-FFF2-40B4-BE49-F238E27FC236}">
                <a16:creationId xmlns:a16="http://schemas.microsoft.com/office/drawing/2014/main" id="{8A00E87C-3884-4FAF-AA8E-591CB88C0439}"/>
              </a:ext>
            </a:extLst>
          </p:cNvPr>
          <p:cNvSpPr/>
          <p:nvPr/>
        </p:nvSpPr>
        <p:spPr>
          <a:xfrm rot="16200000">
            <a:off x="1259191" y="837393"/>
            <a:ext cx="45719" cy="1716575"/>
          </a:xfrm>
          <a:prstGeom prst="roundRect">
            <a:avLst>
              <a:gd name="adj" fmla="val 47917"/>
            </a:avLst>
          </a:prstGeom>
          <a:gradFill>
            <a:gsLst>
              <a:gs pos="83000">
                <a:srgbClr val="00B050"/>
              </a:gs>
              <a:gs pos="0">
                <a:schemeClr val="bg1">
                  <a:lumMod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DFFB9"/>
              </a:solidFill>
            </a:endParaRPr>
          </a:p>
        </p:txBody>
      </p:sp>
    </p:spTree>
    <p:extLst>
      <p:ext uri="{BB962C8B-B14F-4D97-AF65-F5344CB8AC3E}">
        <p14:creationId xmlns:p14="http://schemas.microsoft.com/office/powerpoint/2010/main" val="113786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 calcmode="lin" valueType="num">
                                      <p:cBhvr additive="base">
                                        <p:cTn id="10"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 calcmode="lin" valueType="num">
                                      <p:cBhvr additive="base">
                                        <p:cTn id="15"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3" end="3"/>
                                            </p:txEl>
                                          </p:spTgt>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nodeType="afterEffect">
                                  <p:stCondLst>
                                    <p:cond delay="0"/>
                                  </p:stCondLst>
                                  <p:childTnLst>
                                    <p:set>
                                      <p:cBhvr>
                                        <p:cTn id="23" dur="1" fill="hold">
                                          <p:stCondLst>
                                            <p:cond delay="0"/>
                                          </p:stCondLst>
                                        </p:cTn>
                                        <p:tgtEl>
                                          <p:spTgt spid="27">
                                            <p:txEl>
                                              <p:pRg st="4" end="4"/>
                                            </p:txEl>
                                          </p:spTgt>
                                        </p:tgtEl>
                                        <p:attrNameLst>
                                          <p:attrName>style.visibility</p:attrName>
                                        </p:attrNameLst>
                                      </p:cBhvr>
                                      <p:to>
                                        <p:strVal val="visible"/>
                                      </p:to>
                                    </p:set>
                                    <p:anim calcmode="lin" valueType="num">
                                      <p:cBhvr additive="base">
                                        <p:cTn id="24"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7">
                                            <p:txEl>
                                              <p:pRg st="5" end="5"/>
                                            </p:txEl>
                                          </p:spTgt>
                                        </p:tgtEl>
                                        <p:attrNameLst>
                                          <p:attrName>style.visibility</p:attrName>
                                        </p:attrNameLst>
                                      </p:cBhvr>
                                      <p:to>
                                        <p:strVal val="visible"/>
                                      </p:to>
                                    </p:set>
                                    <p:anim calcmode="lin" valueType="num">
                                      <p:cBhvr additive="base">
                                        <p:cTn id="29"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27">
                                            <p:txEl>
                                              <p:pRg st="6" end="6"/>
                                            </p:txEl>
                                          </p:spTgt>
                                        </p:tgtEl>
                                        <p:attrNameLst>
                                          <p:attrName>style.visibility</p:attrName>
                                        </p:attrNameLst>
                                      </p:cBhvr>
                                      <p:to>
                                        <p:strVal val="visible"/>
                                      </p:to>
                                    </p:set>
                                    <p:anim calcmode="lin" valueType="num">
                                      <p:cBhvr additive="base">
                                        <p:cTn id="34"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27">
                                            <p:txEl>
                                              <p:pRg st="7" end="7"/>
                                            </p:txEl>
                                          </p:spTgt>
                                        </p:tgtEl>
                                        <p:attrNameLst>
                                          <p:attrName>style.visibility</p:attrName>
                                        </p:attrNameLst>
                                      </p:cBhvr>
                                      <p:to>
                                        <p:strVal val="visible"/>
                                      </p:to>
                                    </p:set>
                                    <p:anim calcmode="lin" valueType="num">
                                      <p:cBhvr additive="base">
                                        <p:cTn id="39"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
                                            <p:txEl>
                                              <p:pRg st="7" end="7"/>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nodeType="afterEffect">
                                  <p:stCondLst>
                                    <p:cond delay="0"/>
                                  </p:stCondLst>
                                  <p:childTnLst>
                                    <p:set>
                                      <p:cBhvr>
                                        <p:cTn id="43" dur="1" fill="hold">
                                          <p:stCondLst>
                                            <p:cond delay="0"/>
                                          </p:stCondLst>
                                        </p:cTn>
                                        <p:tgtEl>
                                          <p:spTgt spid="27">
                                            <p:txEl>
                                              <p:pRg st="8" end="8"/>
                                            </p:txEl>
                                          </p:spTgt>
                                        </p:tgtEl>
                                        <p:attrNameLst>
                                          <p:attrName>style.visibility</p:attrName>
                                        </p:attrNameLst>
                                      </p:cBhvr>
                                      <p:to>
                                        <p:strVal val="visible"/>
                                      </p:to>
                                    </p:set>
                                    <p:anim calcmode="lin" valueType="num">
                                      <p:cBhvr additive="base">
                                        <p:cTn id="44"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7">
                                            <p:txEl>
                                              <p:pRg st="9" end="9"/>
                                            </p:txEl>
                                          </p:spTgt>
                                        </p:tgtEl>
                                        <p:attrNameLst>
                                          <p:attrName>style.visibility</p:attrName>
                                        </p:attrNameLst>
                                      </p:cBhvr>
                                      <p:to>
                                        <p:strVal val="visible"/>
                                      </p:to>
                                    </p:set>
                                    <p:anim calcmode="lin" valueType="num">
                                      <p:cBhvr additive="base">
                                        <p:cTn id="50" dur="500" fill="hold"/>
                                        <p:tgtEl>
                                          <p:spTgt spid="2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7">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27">
                                            <p:txEl>
                                              <p:pRg st="10" end="10"/>
                                            </p:txEl>
                                          </p:spTgt>
                                        </p:tgtEl>
                                        <p:attrNameLst>
                                          <p:attrName>style.visibility</p:attrName>
                                        </p:attrNameLst>
                                      </p:cBhvr>
                                      <p:to>
                                        <p:strVal val="visible"/>
                                      </p:to>
                                    </p:set>
                                    <p:anim calcmode="lin" valueType="num">
                                      <p:cBhvr additive="base">
                                        <p:cTn id="55" dur="500" fill="hold"/>
                                        <p:tgtEl>
                                          <p:spTgt spid="2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
                                            <p:txEl>
                                              <p:pRg st="10" end="1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27">
                                            <p:txEl>
                                              <p:pRg st="11" end="11"/>
                                            </p:txEl>
                                          </p:spTgt>
                                        </p:tgtEl>
                                        <p:attrNameLst>
                                          <p:attrName>style.visibility</p:attrName>
                                        </p:attrNameLst>
                                      </p:cBhvr>
                                      <p:to>
                                        <p:strVal val="visible"/>
                                      </p:to>
                                    </p:set>
                                    <p:anim calcmode="lin" valueType="num">
                                      <p:cBhvr additive="base">
                                        <p:cTn id="60" dur="500" fill="hold"/>
                                        <p:tgtEl>
                                          <p:spTgt spid="27">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59;p26">
            <a:extLst>
              <a:ext uri="{FF2B5EF4-FFF2-40B4-BE49-F238E27FC236}">
                <a16:creationId xmlns:a16="http://schemas.microsoft.com/office/drawing/2014/main" id="{738467B9-B0AE-48AB-852C-6F0C4C45FC75}"/>
              </a:ext>
            </a:extLst>
          </p:cNvPr>
          <p:cNvSpPr txBox="1"/>
          <p:nvPr/>
        </p:nvSpPr>
        <p:spPr>
          <a:xfrm>
            <a:off x="4609842" y="282057"/>
            <a:ext cx="6781799" cy="6423545"/>
          </a:xfrm>
          <a:prstGeom prst="rect">
            <a:avLst/>
          </a:prstGeom>
        </p:spPr>
        <p:txBody>
          <a:bodyPr spcFirstLastPara="1" vert="horz" lIns="91440" tIns="45720" rIns="91440" bIns="45720" rtlCol="0" anchor="ctr" anchorCtr="0">
            <a:noAutofit/>
          </a:bodyPr>
          <a:lstStyle/>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1. </a:t>
            </a:r>
            <a:r>
              <a:rPr lang="en-US" dirty="0">
                <a:solidFill>
                  <a:schemeClr val="bg2">
                    <a:lumMod val="10000"/>
                  </a:schemeClr>
                </a:solidFill>
                <a:latin typeface="Montserrat" panose="00000500000000000000" pitchFamily="50" charset="0"/>
                <a:sym typeface="Arial"/>
              </a:rPr>
              <a:t>General</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2. </a:t>
            </a:r>
            <a:r>
              <a:rPr lang="en-US" dirty="0">
                <a:solidFill>
                  <a:schemeClr val="bg2">
                    <a:lumMod val="10000"/>
                  </a:schemeClr>
                </a:solidFill>
                <a:latin typeface="Montserrat" panose="00000500000000000000" pitchFamily="50" charset="0"/>
                <a:sym typeface="Arial"/>
              </a:rPr>
              <a:t>Well, machinery spaces and pulley rooms </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3. </a:t>
            </a:r>
            <a:r>
              <a:rPr lang="en-US" dirty="0">
                <a:solidFill>
                  <a:schemeClr val="bg2">
                    <a:lumMod val="10000"/>
                  </a:schemeClr>
                </a:solidFill>
                <a:latin typeface="Montserrat" panose="00000500000000000000" pitchFamily="50" charset="0"/>
                <a:sym typeface="Arial"/>
              </a:rPr>
              <a:t>Landing doors and car doors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4. </a:t>
            </a:r>
            <a:r>
              <a:rPr lang="en-US" dirty="0">
                <a:solidFill>
                  <a:schemeClr val="bg2">
                    <a:lumMod val="10000"/>
                  </a:schemeClr>
                </a:solidFill>
                <a:latin typeface="Montserrat" panose="00000500000000000000" pitchFamily="50" charset="0"/>
                <a:sym typeface="Arial"/>
              </a:rPr>
              <a:t>Car, counterweight and balancing weight </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5. </a:t>
            </a:r>
            <a:r>
              <a:rPr lang="en-US" dirty="0">
                <a:solidFill>
                  <a:schemeClr val="bg2">
                    <a:lumMod val="10000"/>
                  </a:schemeClr>
                </a:solidFill>
                <a:latin typeface="Montserrat" panose="00000500000000000000" pitchFamily="50" charset="0"/>
                <a:sym typeface="Arial"/>
              </a:rPr>
              <a:t>Suspension means, compensation means and related protection means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6. </a:t>
            </a:r>
            <a:r>
              <a:rPr lang="en-US" dirty="0">
                <a:solidFill>
                  <a:schemeClr val="bg2">
                    <a:lumMod val="10000"/>
                  </a:schemeClr>
                </a:solidFill>
                <a:latin typeface="Montserrat" panose="00000500000000000000" pitchFamily="50" charset="0"/>
                <a:sym typeface="Arial"/>
              </a:rPr>
              <a:t>Precautions against free fall, excessive speed, unintended car movement and creeping of the car</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7. </a:t>
            </a:r>
            <a:r>
              <a:rPr lang="en-US" dirty="0">
                <a:solidFill>
                  <a:schemeClr val="bg2">
                    <a:lumMod val="10000"/>
                  </a:schemeClr>
                </a:solidFill>
                <a:latin typeface="Montserrat" panose="00000500000000000000" pitchFamily="50" charset="0"/>
                <a:sym typeface="Arial"/>
              </a:rPr>
              <a:t>Guide rails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8. </a:t>
            </a:r>
            <a:r>
              <a:rPr lang="en-US" dirty="0">
                <a:solidFill>
                  <a:schemeClr val="bg2">
                    <a:lumMod val="10000"/>
                  </a:schemeClr>
                </a:solidFill>
                <a:latin typeface="Montserrat" panose="00000500000000000000" pitchFamily="50" charset="0"/>
                <a:sym typeface="Arial"/>
              </a:rPr>
              <a:t>Buffers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9. </a:t>
            </a:r>
            <a:r>
              <a:rPr lang="en-US" dirty="0">
                <a:solidFill>
                  <a:schemeClr val="bg2">
                    <a:lumMod val="10000"/>
                  </a:schemeClr>
                </a:solidFill>
                <a:latin typeface="Montserrat" panose="00000500000000000000" pitchFamily="50" charset="0"/>
                <a:sym typeface="Arial"/>
              </a:rPr>
              <a:t>Lift machinery and associated equipment </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10. </a:t>
            </a:r>
            <a:r>
              <a:rPr lang="en-US" dirty="0">
                <a:solidFill>
                  <a:schemeClr val="bg2">
                    <a:lumMod val="10000"/>
                  </a:schemeClr>
                </a:solidFill>
                <a:latin typeface="Montserrat" panose="00000500000000000000" pitchFamily="50" charset="0"/>
                <a:sym typeface="Arial"/>
              </a:rPr>
              <a:t>Electric installations and appliances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11. </a:t>
            </a:r>
            <a:r>
              <a:rPr lang="en-US" dirty="0">
                <a:solidFill>
                  <a:schemeClr val="bg2">
                    <a:lumMod val="10000"/>
                  </a:schemeClr>
                </a:solidFill>
                <a:latin typeface="Montserrat" panose="00000500000000000000" pitchFamily="50" charset="0"/>
                <a:sym typeface="Arial"/>
              </a:rPr>
              <a:t>Protection against electric faults; failure analysis; electric safety devices</a:t>
            </a:r>
          </a:p>
          <a:p>
            <a:pPr algn="just">
              <a:spcBef>
                <a:spcPts val="600"/>
              </a:spcBef>
              <a:spcAft>
                <a:spcPts val="600"/>
              </a:spcAft>
              <a:buClr>
                <a:srgbClr val="0070C0"/>
              </a:buClr>
              <a:buSzPts val="1800"/>
            </a:pPr>
            <a:r>
              <a:rPr lang="en-US" b="1" dirty="0">
                <a:solidFill>
                  <a:srgbClr val="128791"/>
                </a:solidFill>
                <a:latin typeface="Montserrat" panose="00000500000000000000" pitchFamily="50" charset="0"/>
                <a:sym typeface="Arial"/>
              </a:rPr>
              <a:t>12. </a:t>
            </a:r>
            <a:r>
              <a:rPr lang="en-US" dirty="0">
                <a:solidFill>
                  <a:schemeClr val="bg2">
                    <a:lumMod val="10000"/>
                  </a:schemeClr>
                </a:solidFill>
                <a:latin typeface="Montserrat" panose="00000500000000000000" pitchFamily="50" charset="0"/>
                <a:sym typeface="Arial"/>
              </a:rPr>
              <a:t>Controls - Final limit switches - Priorities </a:t>
            </a:r>
            <a:endParaRPr lang="en-US" dirty="0">
              <a:solidFill>
                <a:schemeClr val="bg2">
                  <a:lumMod val="10000"/>
                </a:schemeClr>
              </a:solidFill>
              <a:latin typeface="Montserrat" panose="00000500000000000000" pitchFamily="50" charset="0"/>
            </a:endParaRPr>
          </a:p>
        </p:txBody>
      </p:sp>
      <p:pic>
        <p:nvPicPr>
          <p:cNvPr id="20" name="Picture 19" descr="A picture containing background pattern&#10;&#10;Description automatically generated">
            <a:extLst>
              <a:ext uri="{FF2B5EF4-FFF2-40B4-BE49-F238E27FC236}">
                <a16:creationId xmlns:a16="http://schemas.microsoft.com/office/drawing/2014/main" id="{24911060-A479-48B1-B410-1B4DD39E856D}"/>
              </a:ext>
            </a:extLst>
          </p:cNvPr>
          <p:cNvPicPr>
            <a:picLocks noChangeAspect="1"/>
          </p:cNvPicPr>
          <p:nvPr/>
        </p:nvPicPr>
        <p:blipFill rotWithShape="1">
          <a:blip r:embed="rId3">
            <a:extLst>
              <a:ext uri="{28A0092B-C50C-407E-A947-70E740481C1C}">
                <a14:useLocalDpi xmlns:a14="http://schemas.microsoft.com/office/drawing/2010/main" val="0"/>
              </a:ext>
            </a:extLst>
          </a:blip>
          <a:srcRect t="-1110" r="20000" b="38888"/>
          <a:stretch/>
        </p:blipFill>
        <p:spPr>
          <a:xfrm rot="5400000">
            <a:off x="-1295400" y="1295400"/>
            <a:ext cx="6858000" cy="4267200"/>
          </a:xfrm>
          <a:prstGeom prst="rect">
            <a:avLst/>
          </a:prstGeom>
        </p:spPr>
      </p:pic>
      <p:sp>
        <p:nvSpPr>
          <p:cNvPr id="21" name="Rectangle 20">
            <a:extLst>
              <a:ext uri="{FF2B5EF4-FFF2-40B4-BE49-F238E27FC236}">
                <a16:creationId xmlns:a16="http://schemas.microsoft.com/office/drawing/2014/main" id="{F894D159-D3BD-4AD7-B4CB-AAE5650FBC9D}"/>
              </a:ext>
            </a:extLst>
          </p:cNvPr>
          <p:cNvSpPr/>
          <p:nvPr/>
        </p:nvSpPr>
        <p:spPr>
          <a:xfrm>
            <a:off x="-261" y="77"/>
            <a:ext cx="4191261" cy="6857923"/>
          </a:xfrm>
          <a:prstGeom prst="rect">
            <a:avLst/>
          </a:prstGeom>
          <a:gradFill flip="none" rotWithShape="1">
            <a:gsLst>
              <a:gs pos="0">
                <a:schemeClr val="accent5">
                  <a:lumMod val="40000"/>
                  <a:lumOff val="60000"/>
                  <a:alpha val="0"/>
                </a:schemeClr>
              </a:gs>
              <a:gs pos="63000">
                <a:srgbClr val="46939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2" name="TextBox 21">
            <a:extLst>
              <a:ext uri="{FF2B5EF4-FFF2-40B4-BE49-F238E27FC236}">
                <a16:creationId xmlns:a16="http://schemas.microsoft.com/office/drawing/2014/main" id="{4BF6DD13-090E-4663-B248-00995227F923}"/>
              </a:ext>
            </a:extLst>
          </p:cNvPr>
          <p:cNvSpPr txBox="1"/>
          <p:nvPr/>
        </p:nvSpPr>
        <p:spPr>
          <a:xfrm>
            <a:off x="311535" y="641687"/>
            <a:ext cx="3625552" cy="1015663"/>
          </a:xfrm>
          <a:prstGeom prst="rect">
            <a:avLst/>
          </a:prstGeom>
          <a:noFill/>
        </p:spPr>
        <p:txBody>
          <a:bodyPr wrap="square" rtlCol="0" anchor="t">
            <a:spAutoFit/>
          </a:bodyPr>
          <a:lstStyle/>
          <a:p>
            <a:pPr algn="just"/>
            <a:r>
              <a:rPr lang="en-US" sz="2000" b="1">
                <a:solidFill>
                  <a:schemeClr val="bg1">
                    <a:lumMod val="95000"/>
                  </a:schemeClr>
                </a:solidFill>
                <a:latin typeface="Montserrat" panose="00000500000000000000" pitchFamily="50" charset="0"/>
                <a:sym typeface="Arial"/>
              </a:rPr>
              <a:t>NATIONAL TECCHNICAL</a:t>
            </a:r>
          </a:p>
          <a:p>
            <a:pPr algn="just"/>
            <a:r>
              <a:rPr lang="en-US" sz="2000" b="1">
                <a:solidFill>
                  <a:schemeClr val="bg1">
                    <a:lumMod val="95000"/>
                  </a:schemeClr>
                </a:solidFill>
                <a:latin typeface="Montserrat" panose="00000500000000000000" pitchFamily="50" charset="0"/>
                <a:sym typeface="Arial"/>
              </a:rPr>
              <a:t>REGULATION ON SAFETY </a:t>
            </a:r>
          </a:p>
          <a:p>
            <a:pPr algn="just"/>
            <a:r>
              <a:rPr lang="en-US" sz="2000" b="1">
                <a:solidFill>
                  <a:schemeClr val="bg1">
                    <a:lumMod val="95000"/>
                  </a:schemeClr>
                </a:solidFill>
                <a:latin typeface="Montserrat" panose="00000500000000000000" pitchFamily="50" charset="0"/>
                <a:sym typeface="Arial"/>
              </a:rPr>
              <a:t>FOR LIFT</a:t>
            </a:r>
            <a:endParaRPr lang="en-US" sz="2000" b="1">
              <a:solidFill>
                <a:schemeClr val="bg1">
                  <a:lumMod val="95000"/>
                </a:schemeClr>
              </a:solidFill>
              <a:latin typeface="Montserrat" panose="00000500000000000000" pitchFamily="50" charset="0"/>
            </a:endParaRPr>
          </a:p>
        </p:txBody>
      </p:sp>
      <p:sp>
        <p:nvSpPr>
          <p:cNvPr id="23" name="Google Shape;260;p26">
            <a:extLst>
              <a:ext uri="{FF2B5EF4-FFF2-40B4-BE49-F238E27FC236}">
                <a16:creationId xmlns:a16="http://schemas.microsoft.com/office/drawing/2014/main" id="{12B47622-1EF6-4B38-BFCF-EE3E201AFEE1}"/>
              </a:ext>
            </a:extLst>
          </p:cNvPr>
          <p:cNvSpPr txBox="1"/>
          <p:nvPr/>
        </p:nvSpPr>
        <p:spPr>
          <a:xfrm>
            <a:off x="339670" y="1734011"/>
            <a:ext cx="2494357" cy="415458"/>
          </a:xfrm>
          <a:prstGeom prst="rect">
            <a:avLst/>
          </a:prstGeom>
          <a:noFill/>
          <a:ln>
            <a:noFill/>
          </a:ln>
        </p:spPr>
        <p:txBody>
          <a:bodyPr spcFirstLastPara="1" wrap="square" lIns="91425" tIns="45700" rIns="91425" bIns="45700" anchor="t" anchorCtr="0">
            <a:spAutoFit/>
          </a:bodyPr>
          <a:lstStyle/>
          <a:p>
            <a:pPr algn="just">
              <a:spcAft>
                <a:spcPts val="600"/>
              </a:spcAft>
              <a:buClr>
                <a:srgbClr val="03BD4E"/>
              </a:buClr>
              <a:buSzPts val="1800"/>
            </a:pPr>
            <a:r>
              <a:rPr lang="en-US" sz="1600" b="1">
                <a:solidFill>
                  <a:schemeClr val="accent2">
                    <a:lumMod val="75000"/>
                  </a:schemeClr>
                </a:solidFill>
                <a:latin typeface="Montserrat" panose="00000500000000000000" pitchFamily="50" charset="0"/>
              </a:rPr>
              <a:t>Technical regulations</a:t>
            </a:r>
          </a:p>
        </p:txBody>
      </p:sp>
      <p:sp>
        <p:nvSpPr>
          <p:cNvPr id="24" name="Rectangle: Rounded Corners 23">
            <a:extLst>
              <a:ext uri="{FF2B5EF4-FFF2-40B4-BE49-F238E27FC236}">
                <a16:creationId xmlns:a16="http://schemas.microsoft.com/office/drawing/2014/main" id="{B65B727C-BEB9-4949-8225-247A5EAD740C}"/>
              </a:ext>
            </a:extLst>
          </p:cNvPr>
          <p:cNvSpPr/>
          <p:nvPr/>
        </p:nvSpPr>
        <p:spPr>
          <a:xfrm rot="16200000">
            <a:off x="1259191" y="837393"/>
            <a:ext cx="45719" cy="1716575"/>
          </a:xfrm>
          <a:prstGeom prst="roundRect">
            <a:avLst>
              <a:gd name="adj" fmla="val 47917"/>
            </a:avLst>
          </a:prstGeom>
          <a:gradFill>
            <a:gsLst>
              <a:gs pos="83000">
                <a:srgbClr val="00B050"/>
              </a:gs>
              <a:gs pos="0">
                <a:schemeClr val="bg1">
                  <a:lumMod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DFFB9"/>
              </a:solidFill>
            </a:endParaRPr>
          </a:p>
        </p:txBody>
      </p:sp>
    </p:spTree>
    <p:extLst>
      <p:ext uri="{BB962C8B-B14F-4D97-AF65-F5344CB8AC3E}">
        <p14:creationId xmlns:p14="http://schemas.microsoft.com/office/powerpoint/2010/main" val="280893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1811</TotalTime>
  <Words>1039</Words>
  <Application>Microsoft Office PowerPoint</Application>
  <PresentationFormat>와이드스크린</PresentationFormat>
  <Paragraphs>192</Paragraphs>
  <Slides>18</Slides>
  <Notes>18</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18</vt:i4>
      </vt:variant>
    </vt:vector>
  </HeadingPairs>
  <TitlesOfParts>
    <vt:vector size="32" baseType="lpstr">
      <vt:lpstr>Montserrat</vt:lpstr>
      <vt:lpstr>Montserrat Light</vt:lpstr>
      <vt:lpstr>Nexa Light</vt:lpstr>
      <vt:lpstr>Oswald Light</vt:lpstr>
      <vt:lpstr>Raleway</vt:lpstr>
      <vt:lpstr>Arial</vt:lpstr>
      <vt:lpstr>Calibri</vt:lpstr>
      <vt:lpstr>Calibri Light</vt:lpstr>
      <vt:lpstr>Courier New</vt:lpstr>
      <vt:lpstr>Open Sans Extrabold</vt:lpstr>
      <vt:lpstr>Roboto</vt:lpstr>
      <vt:lpstr>Times New Roman</vt:lpstr>
      <vt:lpstr>Tw Cen MT</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Chu</dc:creator>
  <cp:lastModifiedBy>shin Changill</cp:lastModifiedBy>
  <cp:revision>8</cp:revision>
  <cp:lastPrinted>2021-07-29T09:29:34Z</cp:lastPrinted>
  <dcterms:created xsi:type="dcterms:W3CDTF">2021-06-15T02:37:19Z</dcterms:created>
  <dcterms:modified xsi:type="dcterms:W3CDTF">2021-09-06T17:02:54Z</dcterms:modified>
</cp:coreProperties>
</file>